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24"/>
  </p:notesMasterIdLst>
  <p:handoutMasterIdLst>
    <p:handoutMasterId r:id="rId25"/>
  </p:handoutMasterIdLst>
  <p:sldIdLst>
    <p:sldId id="256" r:id="rId2"/>
    <p:sldId id="334" r:id="rId3"/>
    <p:sldId id="327" r:id="rId4"/>
    <p:sldId id="314" r:id="rId5"/>
    <p:sldId id="315" r:id="rId6"/>
    <p:sldId id="316" r:id="rId7"/>
    <p:sldId id="317" r:id="rId8"/>
    <p:sldId id="318" r:id="rId9"/>
    <p:sldId id="319" r:id="rId10"/>
    <p:sldId id="320" r:id="rId11"/>
    <p:sldId id="321" r:id="rId12"/>
    <p:sldId id="322" r:id="rId13"/>
    <p:sldId id="323" r:id="rId14"/>
    <p:sldId id="324" r:id="rId15"/>
    <p:sldId id="325" r:id="rId16"/>
    <p:sldId id="326" r:id="rId17"/>
    <p:sldId id="328" r:id="rId18"/>
    <p:sldId id="329" r:id="rId19"/>
    <p:sldId id="330" r:id="rId20"/>
    <p:sldId id="331" r:id="rId21"/>
    <p:sldId id="332" r:id="rId22"/>
    <p:sldId id="333" r:id="rId23"/>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A397F"/>
    <a:srgbClr val="E8408B"/>
    <a:srgbClr val="F527B0"/>
    <a:srgbClr val="150DB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64633" autoAdjust="0"/>
  </p:normalViewPr>
  <p:slideViewPr>
    <p:cSldViewPr snapToGrid="0">
      <p:cViewPr>
        <p:scale>
          <a:sx n="52" d="100"/>
          <a:sy n="52" d="100"/>
        </p:scale>
        <p:origin x="1795" y="43"/>
      </p:cViewPr>
      <p:guideLst/>
    </p:cSldViewPr>
  </p:slideViewPr>
  <p:outlineViewPr>
    <p:cViewPr>
      <p:scale>
        <a:sx n="33" d="100"/>
        <a:sy n="33" d="100"/>
      </p:scale>
      <p:origin x="0" y="-30"/>
    </p:cViewPr>
  </p:outlineViewPr>
  <p:notesTextViewPr>
    <p:cViewPr>
      <p:scale>
        <a:sx n="130" d="100"/>
        <a:sy n="130" d="100"/>
      </p:scale>
      <p:origin x="0" y="-653"/>
    </p:cViewPr>
  </p:notesTextViewPr>
  <p:sorterViewPr>
    <p:cViewPr>
      <p:scale>
        <a:sx n="100" d="100"/>
        <a:sy n="100" d="100"/>
      </p:scale>
      <p:origin x="0" y="0"/>
    </p:cViewPr>
  </p:sorterViewPr>
  <p:notesViewPr>
    <p:cSldViewPr snapToGrid="0" showGuides="1">
      <p:cViewPr>
        <p:scale>
          <a:sx n="57" d="100"/>
          <a:sy n="57" d="100"/>
        </p:scale>
        <p:origin x="3254" y="5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4605" cy="502765"/>
          </a:xfrm>
          <a:prstGeom prst="rect">
            <a:avLst/>
          </a:prstGeom>
        </p:spPr>
        <p:txBody>
          <a:bodyPr vert="horz" lIns="91668" tIns="45833" rIns="91668" bIns="45833" rtlCol="0"/>
          <a:lstStyle>
            <a:lvl1pPr algn="l">
              <a:defRPr sz="1200"/>
            </a:lvl1pPr>
          </a:lstStyle>
          <a:p>
            <a:r>
              <a:rPr lang="en-GB"/>
              <a:t>Nehemiah - The Finale</a:t>
            </a:r>
          </a:p>
        </p:txBody>
      </p:sp>
      <p:sp>
        <p:nvSpPr>
          <p:cNvPr id="3" name="Date Placeholder 2"/>
          <p:cNvSpPr>
            <a:spLocks noGrp="1"/>
          </p:cNvSpPr>
          <p:nvPr>
            <p:ph type="dt" sz="quarter" idx="1"/>
          </p:nvPr>
        </p:nvSpPr>
        <p:spPr>
          <a:xfrm>
            <a:off x="3901966" y="0"/>
            <a:ext cx="2984605" cy="502765"/>
          </a:xfrm>
          <a:prstGeom prst="rect">
            <a:avLst/>
          </a:prstGeom>
        </p:spPr>
        <p:txBody>
          <a:bodyPr vert="horz" lIns="91668" tIns="45833" rIns="91668" bIns="45833" rtlCol="0"/>
          <a:lstStyle>
            <a:lvl1pPr algn="r">
              <a:defRPr sz="1200"/>
            </a:lvl1pPr>
          </a:lstStyle>
          <a:p>
            <a:fld id="{5E88F104-26DF-44A0-8491-319D2252C115}" type="datetimeFigureOut">
              <a:rPr lang="en-GB" smtClean="0"/>
              <a:t>17/11/2021</a:t>
            </a:fld>
            <a:endParaRPr lang="en-GB"/>
          </a:p>
        </p:txBody>
      </p:sp>
      <p:sp>
        <p:nvSpPr>
          <p:cNvPr id="4" name="Footer Placeholder 3"/>
          <p:cNvSpPr>
            <a:spLocks noGrp="1"/>
          </p:cNvSpPr>
          <p:nvPr>
            <p:ph type="ftr" sz="quarter" idx="2"/>
          </p:nvPr>
        </p:nvSpPr>
        <p:spPr>
          <a:xfrm>
            <a:off x="1" y="9515948"/>
            <a:ext cx="2984605" cy="502765"/>
          </a:xfrm>
          <a:prstGeom prst="rect">
            <a:avLst/>
          </a:prstGeom>
        </p:spPr>
        <p:txBody>
          <a:bodyPr vert="horz" lIns="91668" tIns="45833" rIns="91668" bIns="45833" rtlCol="0" anchor="b"/>
          <a:lstStyle>
            <a:lvl1pPr algn="l">
              <a:defRPr sz="1200"/>
            </a:lvl1pPr>
          </a:lstStyle>
          <a:p>
            <a:endParaRPr lang="en-GB"/>
          </a:p>
        </p:txBody>
      </p:sp>
      <p:sp>
        <p:nvSpPr>
          <p:cNvPr id="5" name="Slide Number Placeholder 4"/>
          <p:cNvSpPr>
            <a:spLocks noGrp="1"/>
          </p:cNvSpPr>
          <p:nvPr>
            <p:ph type="sldNum" sz="quarter" idx="3"/>
          </p:nvPr>
        </p:nvSpPr>
        <p:spPr>
          <a:xfrm>
            <a:off x="3901966" y="9515948"/>
            <a:ext cx="2984605" cy="502765"/>
          </a:xfrm>
          <a:prstGeom prst="rect">
            <a:avLst/>
          </a:prstGeom>
        </p:spPr>
        <p:txBody>
          <a:bodyPr vert="horz" lIns="91668" tIns="45833" rIns="91668" bIns="45833" rtlCol="0" anchor="b"/>
          <a:lstStyle>
            <a:lvl1pPr algn="r">
              <a:defRPr sz="1200"/>
            </a:lvl1pPr>
          </a:lstStyle>
          <a:p>
            <a:fld id="{0F0E8E23-73C4-4586-8C9F-A6122BE97E68}" type="slidenum">
              <a:rPr lang="en-GB" smtClean="0"/>
              <a:t>‹#›</a:t>
            </a:fld>
            <a:endParaRPr lang="en-GB"/>
          </a:p>
        </p:txBody>
      </p:sp>
    </p:spTree>
    <p:extLst>
      <p:ext uri="{BB962C8B-B14F-4D97-AF65-F5344CB8AC3E}">
        <p14:creationId xmlns:p14="http://schemas.microsoft.com/office/powerpoint/2010/main" val="3094111782"/>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2675"/>
          </a:xfrm>
          <a:prstGeom prst="rect">
            <a:avLst/>
          </a:prstGeom>
        </p:spPr>
        <p:txBody>
          <a:bodyPr vert="horz" lIns="96589" tIns="48295" rIns="96589" bIns="48295" rtlCol="0"/>
          <a:lstStyle>
            <a:lvl1pPr algn="l">
              <a:defRPr sz="1300"/>
            </a:lvl1pPr>
          </a:lstStyle>
          <a:p>
            <a:r>
              <a:rPr lang="en-GB"/>
              <a:t>Nehemiah - The Finale</a:t>
            </a:r>
            <a:endParaRPr lang="en-GB" dirty="0"/>
          </a:p>
        </p:txBody>
      </p:sp>
      <p:sp>
        <p:nvSpPr>
          <p:cNvPr id="3" name="Date Placeholder 2"/>
          <p:cNvSpPr>
            <a:spLocks noGrp="1"/>
          </p:cNvSpPr>
          <p:nvPr>
            <p:ph type="dt" idx="1"/>
          </p:nvPr>
        </p:nvSpPr>
        <p:spPr>
          <a:xfrm>
            <a:off x="3901698" y="0"/>
            <a:ext cx="2984871" cy="502675"/>
          </a:xfrm>
          <a:prstGeom prst="rect">
            <a:avLst/>
          </a:prstGeom>
        </p:spPr>
        <p:txBody>
          <a:bodyPr vert="horz" lIns="96589" tIns="48295" rIns="96589" bIns="48295" rtlCol="0"/>
          <a:lstStyle>
            <a:lvl1pPr algn="r">
              <a:defRPr sz="1300"/>
            </a:lvl1pPr>
          </a:lstStyle>
          <a:p>
            <a:fld id="{6E817D06-C0F1-4223-9C23-565940D4EB82}" type="datetimeFigureOut">
              <a:rPr lang="en-GB" smtClean="0"/>
              <a:t>17/11/2021</a:t>
            </a:fld>
            <a:endParaRPr lang="en-GB"/>
          </a:p>
        </p:txBody>
      </p:sp>
      <p:sp>
        <p:nvSpPr>
          <p:cNvPr id="4" name="Slide Image Placeholder 3"/>
          <p:cNvSpPr>
            <a:spLocks noGrp="1" noRot="1" noChangeAspect="1"/>
          </p:cNvSpPr>
          <p:nvPr>
            <p:ph type="sldImg" idx="2"/>
          </p:nvPr>
        </p:nvSpPr>
        <p:spPr>
          <a:xfrm>
            <a:off x="3360738" y="852488"/>
            <a:ext cx="3178175" cy="1787525"/>
          </a:xfrm>
          <a:prstGeom prst="rect">
            <a:avLst/>
          </a:prstGeom>
          <a:noFill/>
          <a:ln w="12700">
            <a:solidFill>
              <a:prstClr val="black"/>
            </a:solidFill>
          </a:ln>
        </p:spPr>
        <p:txBody>
          <a:bodyPr vert="horz" lIns="96589" tIns="48295" rIns="96589" bIns="48295" rtlCol="0" anchor="ctr"/>
          <a:lstStyle/>
          <a:p>
            <a:endParaRPr lang="en-GB"/>
          </a:p>
        </p:txBody>
      </p:sp>
      <p:sp>
        <p:nvSpPr>
          <p:cNvPr id="5" name="Notes Placeholder 4"/>
          <p:cNvSpPr>
            <a:spLocks noGrp="1"/>
          </p:cNvSpPr>
          <p:nvPr>
            <p:ph type="body" sz="quarter" idx="3"/>
          </p:nvPr>
        </p:nvSpPr>
        <p:spPr>
          <a:xfrm>
            <a:off x="498896" y="2990927"/>
            <a:ext cx="5907379" cy="6310398"/>
          </a:xfrm>
          <a:prstGeom prst="rect">
            <a:avLst/>
          </a:prstGeom>
        </p:spPr>
        <p:txBody>
          <a:bodyPr vert="horz" lIns="96589" tIns="48295" rIns="96589" bIns="48295"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9516040"/>
            <a:ext cx="2984871" cy="502674"/>
          </a:xfrm>
          <a:prstGeom prst="rect">
            <a:avLst/>
          </a:prstGeom>
        </p:spPr>
        <p:txBody>
          <a:bodyPr vert="horz" lIns="96589" tIns="48295" rIns="96589" bIns="48295" rtlCol="0" anchor="b"/>
          <a:lstStyle>
            <a:lvl1pPr algn="l">
              <a:defRPr sz="1300"/>
            </a:lvl1pPr>
          </a:lstStyle>
          <a:p>
            <a:endParaRPr lang="en-GB"/>
          </a:p>
        </p:txBody>
      </p:sp>
      <p:sp>
        <p:nvSpPr>
          <p:cNvPr id="7" name="Slide Number Placeholder 6"/>
          <p:cNvSpPr>
            <a:spLocks noGrp="1"/>
          </p:cNvSpPr>
          <p:nvPr>
            <p:ph type="sldNum" sz="quarter" idx="5"/>
          </p:nvPr>
        </p:nvSpPr>
        <p:spPr>
          <a:xfrm>
            <a:off x="3901698" y="9516040"/>
            <a:ext cx="2984871" cy="502674"/>
          </a:xfrm>
          <a:prstGeom prst="rect">
            <a:avLst/>
          </a:prstGeom>
        </p:spPr>
        <p:txBody>
          <a:bodyPr vert="horz" lIns="96589" tIns="48295" rIns="96589" bIns="48295" rtlCol="0" anchor="b"/>
          <a:lstStyle>
            <a:lvl1pPr algn="r">
              <a:defRPr sz="1300"/>
            </a:lvl1pPr>
          </a:lstStyle>
          <a:p>
            <a:fld id="{9D17E58D-E03C-4394-B589-140204B9F8DE}" type="slidenum">
              <a:rPr lang="en-GB" smtClean="0"/>
              <a:t>‹#›</a:t>
            </a:fld>
            <a:endParaRPr lang="en-GB"/>
          </a:p>
        </p:txBody>
      </p:sp>
    </p:spTree>
    <p:extLst>
      <p:ext uri="{BB962C8B-B14F-4D97-AF65-F5344CB8AC3E}">
        <p14:creationId xmlns:p14="http://schemas.microsoft.com/office/powerpoint/2010/main" val="325217807"/>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biblegateway.com/passage/?search=Nehemiah%2013&amp;version=NLT#fen-NLT-12649a"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biblegateway.com/passage/?search=Nehemiah%2013&amp;version=NLT#fen-NLT-12654b"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Introduction</a:t>
            </a:r>
          </a:p>
          <a:p>
            <a:r>
              <a:rPr lang="en-GB" sz="1200" kern="1200" dirty="0">
                <a:solidFill>
                  <a:schemeClr val="tx1"/>
                </a:solidFill>
                <a:effectLst/>
                <a:latin typeface="+mn-lt"/>
                <a:ea typeface="+mn-ea"/>
                <a:cs typeface="+mn-cs"/>
              </a:rPr>
              <a:t>Over the last several weeks we have been studying the story of Nehemiah and I trust you have learned much from it. </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I can’t recap on each and every preach we’ve had over the last few weeks; I encourage you to go back over your notes. You will hopefully remember that Nehemiah’s heart was broken for the plight of his nation; he leaves the safety and comfort of his service in Persia and bravely steps up to the task of getting the nation of Israel back on track. He made an honest assessment of the problem, got everyone involved, dealt with external opposition and internal issues and led the people towards a great revival, where they made several promises/vows to obey God.</a:t>
            </a:r>
          </a:p>
          <a:p>
            <a:endParaRPr lang="en-GB" sz="1200" kern="1200" dirty="0">
              <a:solidFill>
                <a:schemeClr val="tx1"/>
              </a:solidFill>
              <a:effectLst/>
              <a:latin typeface="+mn-lt"/>
              <a:ea typeface="+mn-ea"/>
              <a:cs typeface="+mn-cs"/>
            </a:endParaRPr>
          </a:p>
        </p:txBody>
      </p:sp>
      <p:sp>
        <p:nvSpPr>
          <p:cNvPr id="4" name="Header Placeholder 3"/>
          <p:cNvSpPr>
            <a:spLocks noGrp="1"/>
          </p:cNvSpPr>
          <p:nvPr>
            <p:ph type="hdr" sz="quarter" idx="10"/>
          </p:nvPr>
        </p:nvSpPr>
        <p:spPr/>
        <p:txBody>
          <a:bodyPr/>
          <a:lstStyle/>
          <a:p>
            <a:r>
              <a:rPr lang="en-GB"/>
              <a:t>Nehemiah - The Finale</a:t>
            </a:r>
            <a:endParaRPr lang="en-GB" dirty="0"/>
          </a:p>
        </p:txBody>
      </p:sp>
      <p:sp>
        <p:nvSpPr>
          <p:cNvPr id="5" name="Slide Number Placeholder 4"/>
          <p:cNvSpPr>
            <a:spLocks noGrp="1"/>
          </p:cNvSpPr>
          <p:nvPr>
            <p:ph type="sldNum" sz="quarter" idx="11"/>
          </p:nvPr>
        </p:nvSpPr>
        <p:spPr/>
        <p:txBody>
          <a:bodyPr/>
          <a:lstStyle/>
          <a:p>
            <a:fld id="{9D17E58D-E03C-4394-B589-140204B9F8DE}" type="slidenum">
              <a:rPr lang="en-GB" smtClean="0"/>
              <a:t>1</a:t>
            </a:fld>
            <a:endParaRPr lang="en-GB"/>
          </a:p>
        </p:txBody>
      </p:sp>
    </p:spTree>
    <p:extLst>
      <p:ext uri="{BB962C8B-B14F-4D97-AF65-F5344CB8AC3E}">
        <p14:creationId xmlns:p14="http://schemas.microsoft.com/office/powerpoint/2010/main" val="35948576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Nehemiah 13</a:t>
            </a:r>
          </a:p>
          <a:p>
            <a:endParaRPr lang="en-GB" b="1" dirty="0"/>
          </a:p>
          <a:p>
            <a:r>
              <a:rPr lang="en-GB" sz="1200" b="1" kern="1200" baseline="30000" dirty="0">
                <a:solidFill>
                  <a:schemeClr val="tx1"/>
                </a:solidFill>
                <a:effectLst/>
                <a:latin typeface="+mn-lt"/>
                <a:ea typeface="+mn-ea"/>
                <a:cs typeface="+mn-cs"/>
              </a:rPr>
              <a:t>17 </a:t>
            </a:r>
            <a:r>
              <a:rPr lang="en-GB" sz="1200" kern="1200" dirty="0">
                <a:solidFill>
                  <a:schemeClr val="tx1"/>
                </a:solidFill>
                <a:effectLst/>
                <a:latin typeface="+mn-lt"/>
                <a:ea typeface="+mn-ea"/>
                <a:cs typeface="+mn-cs"/>
              </a:rPr>
              <a:t>So I confronted the nobles of Judah. “Why are you profaning the Sabbath in this evil way?” I asked. </a:t>
            </a:r>
            <a:r>
              <a:rPr lang="en-GB" sz="1200" b="1" kern="1200" baseline="30000" dirty="0">
                <a:solidFill>
                  <a:schemeClr val="tx1"/>
                </a:solidFill>
                <a:effectLst/>
                <a:latin typeface="+mn-lt"/>
                <a:ea typeface="+mn-ea"/>
                <a:cs typeface="+mn-cs"/>
              </a:rPr>
              <a:t>18 </a:t>
            </a:r>
            <a:r>
              <a:rPr lang="en-GB" sz="1200" kern="1200" dirty="0">
                <a:solidFill>
                  <a:schemeClr val="tx1"/>
                </a:solidFill>
                <a:effectLst/>
                <a:latin typeface="+mn-lt"/>
                <a:ea typeface="+mn-ea"/>
                <a:cs typeface="+mn-cs"/>
              </a:rPr>
              <a:t>“Wasn’t it just this sort of thing that your ancestors did that caused our God to bring all this trouble upon us and our city? Now you are bringing even more wrath upon Israel by permitting the Sabbath to be desecrated in this way!” </a:t>
            </a:r>
            <a:r>
              <a:rPr lang="en-GB" sz="1200" b="1" kern="1200" baseline="30000" dirty="0">
                <a:solidFill>
                  <a:schemeClr val="tx1"/>
                </a:solidFill>
                <a:effectLst/>
                <a:latin typeface="+mn-lt"/>
                <a:ea typeface="+mn-ea"/>
                <a:cs typeface="+mn-cs"/>
              </a:rPr>
              <a:t>19 </a:t>
            </a:r>
            <a:r>
              <a:rPr lang="en-GB" sz="1200" kern="1200" dirty="0">
                <a:solidFill>
                  <a:schemeClr val="tx1"/>
                </a:solidFill>
                <a:effectLst/>
                <a:latin typeface="+mn-lt"/>
                <a:ea typeface="+mn-ea"/>
                <a:cs typeface="+mn-cs"/>
              </a:rPr>
              <a:t>Then I commanded that the gates of Jerusalem should be shut as darkness fell every Friday evening, not to be opened until the Sabbath ended. I sent some of my own servants to guard the gates so that no merchandise could be brought in on the Sabbath day. </a:t>
            </a:r>
          </a:p>
          <a:p>
            <a:endParaRPr lang="en-GB" b="1" dirty="0"/>
          </a:p>
        </p:txBody>
      </p:sp>
      <p:sp>
        <p:nvSpPr>
          <p:cNvPr id="4" name="Header Placeholder 3"/>
          <p:cNvSpPr>
            <a:spLocks noGrp="1"/>
          </p:cNvSpPr>
          <p:nvPr>
            <p:ph type="hdr" sz="quarter"/>
          </p:nvPr>
        </p:nvSpPr>
        <p:spPr/>
        <p:txBody>
          <a:bodyPr/>
          <a:lstStyle/>
          <a:p>
            <a:r>
              <a:rPr lang="en-GB"/>
              <a:t>Nehemiah - The Finale</a:t>
            </a:r>
            <a:endParaRPr lang="en-GB" dirty="0"/>
          </a:p>
        </p:txBody>
      </p:sp>
      <p:sp>
        <p:nvSpPr>
          <p:cNvPr id="5" name="Slide Number Placeholder 4"/>
          <p:cNvSpPr>
            <a:spLocks noGrp="1"/>
          </p:cNvSpPr>
          <p:nvPr>
            <p:ph type="sldNum" sz="quarter" idx="5"/>
          </p:nvPr>
        </p:nvSpPr>
        <p:spPr/>
        <p:txBody>
          <a:bodyPr/>
          <a:lstStyle/>
          <a:p>
            <a:fld id="{9D17E58D-E03C-4394-B589-140204B9F8DE}" type="slidenum">
              <a:rPr lang="en-GB" smtClean="0"/>
              <a:t>10</a:t>
            </a:fld>
            <a:endParaRPr lang="en-GB"/>
          </a:p>
        </p:txBody>
      </p:sp>
    </p:spTree>
    <p:extLst>
      <p:ext uri="{BB962C8B-B14F-4D97-AF65-F5344CB8AC3E}">
        <p14:creationId xmlns:p14="http://schemas.microsoft.com/office/powerpoint/2010/main" val="27507777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Nehemiah 13</a:t>
            </a:r>
          </a:p>
          <a:p>
            <a:endParaRPr lang="en-GB" b="1" dirty="0"/>
          </a:p>
          <a:p>
            <a:r>
              <a:rPr lang="en-GB" sz="1200" b="1" kern="1200" baseline="30000" dirty="0">
                <a:solidFill>
                  <a:schemeClr val="tx1"/>
                </a:solidFill>
                <a:effectLst/>
                <a:latin typeface="+mn-lt"/>
                <a:ea typeface="+mn-ea"/>
                <a:cs typeface="+mn-cs"/>
              </a:rPr>
              <a:t>20 </a:t>
            </a:r>
            <a:r>
              <a:rPr lang="en-GB" sz="1200" kern="1200" dirty="0">
                <a:solidFill>
                  <a:schemeClr val="tx1"/>
                </a:solidFill>
                <a:effectLst/>
                <a:latin typeface="+mn-lt"/>
                <a:ea typeface="+mn-ea"/>
                <a:cs typeface="+mn-cs"/>
              </a:rPr>
              <a:t>The merchants and tradesmen with a variety of wares camped outside Jerusalem once or twice. </a:t>
            </a:r>
            <a:r>
              <a:rPr lang="en-GB" sz="1200" b="1" kern="1200" baseline="30000" dirty="0">
                <a:solidFill>
                  <a:schemeClr val="tx1"/>
                </a:solidFill>
                <a:effectLst/>
                <a:latin typeface="+mn-lt"/>
                <a:ea typeface="+mn-ea"/>
                <a:cs typeface="+mn-cs"/>
              </a:rPr>
              <a:t>21 </a:t>
            </a:r>
            <a:r>
              <a:rPr lang="en-GB" sz="1200" kern="1200" dirty="0">
                <a:solidFill>
                  <a:schemeClr val="tx1"/>
                </a:solidFill>
                <a:effectLst/>
                <a:latin typeface="+mn-lt"/>
                <a:ea typeface="+mn-ea"/>
                <a:cs typeface="+mn-cs"/>
              </a:rPr>
              <a:t>But I spoke sharply to them and said, “What are you doing out here, camping around the wall? If you do this again, I will arrest you!” And that was the last time they came on the Sabbath. </a:t>
            </a:r>
            <a:r>
              <a:rPr lang="en-GB" sz="1200" b="1" kern="1200" baseline="30000" dirty="0">
                <a:solidFill>
                  <a:schemeClr val="tx1"/>
                </a:solidFill>
                <a:effectLst/>
                <a:latin typeface="+mn-lt"/>
                <a:ea typeface="+mn-ea"/>
                <a:cs typeface="+mn-cs"/>
              </a:rPr>
              <a:t>22 </a:t>
            </a:r>
            <a:r>
              <a:rPr lang="en-GB" sz="1200" kern="1200" dirty="0">
                <a:solidFill>
                  <a:schemeClr val="tx1"/>
                </a:solidFill>
                <a:effectLst/>
                <a:latin typeface="+mn-lt"/>
                <a:ea typeface="+mn-ea"/>
                <a:cs typeface="+mn-cs"/>
              </a:rPr>
              <a:t>Then I commanded the Levites to purify themselves and to guard the gates in order to preserve the holiness of the Sabbath.</a:t>
            </a:r>
          </a:p>
          <a:p>
            <a:r>
              <a:rPr lang="en-GB" sz="1200" kern="1200" dirty="0">
                <a:solidFill>
                  <a:schemeClr val="tx1"/>
                </a:solidFill>
                <a:effectLst/>
                <a:latin typeface="+mn-lt"/>
                <a:ea typeface="+mn-ea"/>
                <a:cs typeface="+mn-cs"/>
              </a:rPr>
              <a:t>Remember this good deed also, O my God! Have compassion on me according to your great and unfailing love.</a:t>
            </a:r>
          </a:p>
          <a:p>
            <a:endParaRPr lang="en-GB" b="1" dirty="0"/>
          </a:p>
        </p:txBody>
      </p:sp>
      <p:sp>
        <p:nvSpPr>
          <p:cNvPr id="4" name="Header Placeholder 3"/>
          <p:cNvSpPr>
            <a:spLocks noGrp="1"/>
          </p:cNvSpPr>
          <p:nvPr>
            <p:ph type="hdr" sz="quarter"/>
          </p:nvPr>
        </p:nvSpPr>
        <p:spPr/>
        <p:txBody>
          <a:bodyPr/>
          <a:lstStyle/>
          <a:p>
            <a:r>
              <a:rPr lang="en-GB"/>
              <a:t>Nehemiah - The Finale</a:t>
            </a:r>
            <a:endParaRPr lang="en-GB" dirty="0"/>
          </a:p>
        </p:txBody>
      </p:sp>
      <p:sp>
        <p:nvSpPr>
          <p:cNvPr id="5" name="Slide Number Placeholder 4"/>
          <p:cNvSpPr>
            <a:spLocks noGrp="1"/>
          </p:cNvSpPr>
          <p:nvPr>
            <p:ph type="sldNum" sz="quarter" idx="5"/>
          </p:nvPr>
        </p:nvSpPr>
        <p:spPr/>
        <p:txBody>
          <a:bodyPr/>
          <a:lstStyle/>
          <a:p>
            <a:fld id="{9D17E58D-E03C-4394-B589-140204B9F8DE}" type="slidenum">
              <a:rPr lang="en-GB" smtClean="0"/>
              <a:t>11</a:t>
            </a:fld>
            <a:endParaRPr lang="en-GB"/>
          </a:p>
        </p:txBody>
      </p:sp>
    </p:spTree>
    <p:extLst>
      <p:ext uri="{BB962C8B-B14F-4D97-AF65-F5344CB8AC3E}">
        <p14:creationId xmlns:p14="http://schemas.microsoft.com/office/powerpoint/2010/main" val="12426214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Nehemiah 13</a:t>
            </a:r>
          </a:p>
          <a:p>
            <a:endParaRPr lang="en-GB" b="1" dirty="0"/>
          </a:p>
          <a:p>
            <a:r>
              <a:rPr lang="en-GB" sz="1200" b="1" kern="1200" baseline="30000" dirty="0">
                <a:solidFill>
                  <a:schemeClr val="tx1"/>
                </a:solidFill>
                <a:effectLst/>
                <a:latin typeface="+mn-lt"/>
                <a:ea typeface="+mn-ea"/>
                <a:cs typeface="+mn-cs"/>
              </a:rPr>
              <a:t>23 </a:t>
            </a:r>
            <a:r>
              <a:rPr lang="en-GB" sz="1200" kern="1200" dirty="0">
                <a:solidFill>
                  <a:schemeClr val="tx1"/>
                </a:solidFill>
                <a:effectLst/>
                <a:latin typeface="+mn-lt"/>
                <a:ea typeface="+mn-ea"/>
                <a:cs typeface="+mn-cs"/>
              </a:rPr>
              <a:t>About the same time I realized that some of the men of Judah had married women from Ashdod, Ammon, and Moab. </a:t>
            </a:r>
            <a:r>
              <a:rPr lang="en-GB" sz="1200" b="1" kern="1200" baseline="30000" dirty="0">
                <a:solidFill>
                  <a:schemeClr val="tx1"/>
                </a:solidFill>
                <a:effectLst/>
                <a:latin typeface="+mn-lt"/>
                <a:ea typeface="+mn-ea"/>
                <a:cs typeface="+mn-cs"/>
              </a:rPr>
              <a:t>24 </a:t>
            </a:r>
            <a:r>
              <a:rPr lang="en-GB" sz="1200" kern="1200" dirty="0">
                <a:solidFill>
                  <a:schemeClr val="tx1"/>
                </a:solidFill>
                <a:effectLst/>
                <a:latin typeface="+mn-lt"/>
                <a:ea typeface="+mn-ea"/>
                <a:cs typeface="+mn-cs"/>
              </a:rPr>
              <a:t>Furthermore, half their children spoke the language of Ashdod or of some other people and could not speak the language of Judah at all. </a:t>
            </a:r>
            <a:r>
              <a:rPr lang="en-GB" sz="1200" b="1" kern="1200" baseline="30000" dirty="0">
                <a:solidFill>
                  <a:schemeClr val="tx1"/>
                </a:solidFill>
                <a:effectLst/>
                <a:latin typeface="+mn-lt"/>
                <a:ea typeface="+mn-ea"/>
                <a:cs typeface="+mn-cs"/>
              </a:rPr>
              <a:t>25 </a:t>
            </a:r>
            <a:r>
              <a:rPr lang="en-GB" sz="1200" kern="1200" dirty="0">
                <a:solidFill>
                  <a:schemeClr val="tx1"/>
                </a:solidFill>
                <a:effectLst/>
                <a:latin typeface="+mn-lt"/>
                <a:ea typeface="+mn-ea"/>
                <a:cs typeface="+mn-cs"/>
              </a:rPr>
              <a:t>So I confronted them and called down curses on them. I beat some of them and pulled out their hair. I made them swear in the name of God that they would not let their children intermarry with the pagan people of the land.</a:t>
            </a:r>
          </a:p>
          <a:p>
            <a:endParaRPr lang="en-GB" b="1" dirty="0"/>
          </a:p>
        </p:txBody>
      </p:sp>
      <p:sp>
        <p:nvSpPr>
          <p:cNvPr id="4" name="Header Placeholder 3"/>
          <p:cNvSpPr>
            <a:spLocks noGrp="1"/>
          </p:cNvSpPr>
          <p:nvPr>
            <p:ph type="hdr" sz="quarter"/>
          </p:nvPr>
        </p:nvSpPr>
        <p:spPr/>
        <p:txBody>
          <a:bodyPr/>
          <a:lstStyle/>
          <a:p>
            <a:r>
              <a:rPr lang="en-GB"/>
              <a:t>Nehemiah - The Finale</a:t>
            </a:r>
            <a:endParaRPr lang="en-GB" dirty="0"/>
          </a:p>
        </p:txBody>
      </p:sp>
      <p:sp>
        <p:nvSpPr>
          <p:cNvPr id="5" name="Slide Number Placeholder 4"/>
          <p:cNvSpPr>
            <a:spLocks noGrp="1"/>
          </p:cNvSpPr>
          <p:nvPr>
            <p:ph type="sldNum" sz="quarter" idx="5"/>
          </p:nvPr>
        </p:nvSpPr>
        <p:spPr/>
        <p:txBody>
          <a:bodyPr/>
          <a:lstStyle/>
          <a:p>
            <a:fld id="{9D17E58D-E03C-4394-B589-140204B9F8DE}" type="slidenum">
              <a:rPr lang="en-GB" smtClean="0"/>
              <a:t>12</a:t>
            </a:fld>
            <a:endParaRPr lang="en-GB"/>
          </a:p>
        </p:txBody>
      </p:sp>
    </p:spTree>
    <p:extLst>
      <p:ext uri="{BB962C8B-B14F-4D97-AF65-F5344CB8AC3E}">
        <p14:creationId xmlns:p14="http://schemas.microsoft.com/office/powerpoint/2010/main" val="29232065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Nehemiah 13</a:t>
            </a:r>
          </a:p>
          <a:p>
            <a:endParaRPr lang="en-GB" b="1" dirty="0"/>
          </a:p>
          <a:p>
            <a:r>
              <a:rPr lang="en-GB" sz="1200" b="1" kern="1200" baseline="30000" dirty="0">
                <a:solidFill>
                  <a:schemeClr val="tx1"/>
                </a:solidFill>
                <a:effectLst/>
                <a:latin typeface="+mn-lt"/>
                <a:ea typeface="+mn-ea"/>
                <a:cs typeface="+mn-cs"/>
              </a:rPr>
              <a:t>26 </a:t>
            </a:r>
            <a:r>
              <a:rPr lang="en-GB" sz="1200" kern="1200" dirty="0">
                <a:solidFill>
                  <a:schemeClr val="tx1"/>
                </a:solidFill>
                <a:effectLst/>
                <a:latin typeface="+mn-lt"/>
                <a:ea typeface="+mn-ea"/>
                <a:cs typeface="+mn-cs"/>
              </a:rPr>
              <a:t>“Wasn’t this exactly what led King Solomon of Israel into sin?” I demanded. “There was no king from any nation who could compare to him, and God loved him and made him king over all Israel. But even he was led into sin by his foreign wives. </a:t>
            </a:r>
            <a:r>
              <a:rPr lang="en-GB" sz="1200" b="1" kern="1200" baseline="30000" dirty="0">
                <a:solidFill>
                  <a:schemeClr val="tx1"/>
                </a:solidFill>
                <a:effectLst/>
                <a:latin typeface="+mn-lt"/>
                <a:ea typeface="+mn-ea"/>
                <a:cs typeface="+mn-cs"/>
              </a:rPr>
              <a:t>27 </a:t>
            </a:r>
            <a:r>
              <a:rPr lang="en-GB" sz="1200" kern="1200" dirty="0">
                <a:solidFill>
                  <a:schemeClr val="tx1"/>
                </a:solidFill>
                <a:effectLst/>
                <a:latin typeface="+mn-lt"/>
                <a:ea typeface="+mn-ea"/>
                <a:cs typeface="+mn-cs"/>
              </a:rPr>
              <a:t>How could you even think of committing this sinful deed and acting unfaithfully toward God by marrying foreign women?”</a:t>
            </a:r>
          </a:p>
          <a:p>
            <a:r>
              <a:rPr lang="en-GB" sz="1200" b="1" kern="1200" baseline="30000" dirty="0">
                <a:solidFill>
                  <a:schemeClr val="tx1"/>
                </a:solidFill>
                <a:effectLst/>
                <a:latin typeface="+mn-lt"/>
                <a:ea typeface="+mn-ea"/>
                <a:cs typeface="+mn-cs"/>
              </a:rPr>
              <a:t>28 </a:t>
            </a:r>
            <a:r>
              <a:rPr lang="en-GB" sz="1200" kern="1200" dirty="0">
                <a:solidFill>
                  <a:schemeClr val="tx1"/>
                </a:solidFill>
                <a:effectLst/>
                <a:latin typeface="+mn-lt"/>
                <a:ea typeface="+mn-ea"/>
                <a:cs typeface="+mn-cs"/>
              </a:rPr>
              <a:t>One of the sons of </a:t>
            </a:r>
            <a:r>
              <a:rPr lang="en-GB" sz="1200" kern="1200" dirty="0" err="1">
                <a:solidFill>
                  <a:schemeClr val="tx1"/>
                </a:solidFill>
                <a:effectLst/>
                <a:latin typeface="+mn-lt"/>
                <a:ea typeface="+mn-ea"/>
                <a:cs typeface="+mn-cs"/>
              </a:rPr>
              <a:t>Joiada</a:t>
            </a:r>
            <a:r>
              <a:rPr lang="en-GB" sz="1200" kern="1200" dirty="0">
                <a:solidFill>
                  <a:schemeClr val="tx1"/>
                </a:solidFill>
                <a:effectLst/>
                <a:latin typeface="+mn-lt"/>
                <a:ea typeface="+mn-ea"/>
                <a:cs typeface="+mn-cs"/>
              </a:rPr>
              <a:t> son of </a:t>
            </a:r>
            <a:r>
              <a:rPr lang="en-GB" sz="1200" kern="1200" dirty="0" err="1">
                <a:solidFill>
                  <a:schemeClr val="tx1"/>
                </a:solidFill>
                <a:effectLst/>
                <a:latin typeface="+mn-lt"/>
                <a:ea typeface="+mn-ea"/>
                <a:cs typeface="+mn-cs"/>
              </a:rPr>
              <a:t>Eliashib</a:t>
            </a:r>
            <a:r>
              <a:rPr lang="en-GB" sz="1200" kern="1200" dirty="0">
                <a:solidFill>
                  <a:schemeClr val="tx1"/>
                </a:solidFill>
                <a:effectLst/>
                <a:latin typeface="+mn-lt"/>
                <a:ea typeface="+mn-ea"/>
                <a:cs typeface="+mn-cs"/>
              </a:rPr>
              <a:t> the high priest had married a daughter of Sanballat the </a:t>
            </a:r>
            <a:r>
              <a:rPr lang="en-GB" sz="1200" kern="1200" dirty="0" err="1">
                <a:solidFill>
                  <a:schemeClr val="tx1"/>
                </a:solidFill>
                <a:effectLst/>
                <a:latin typeface="+mn-lt"/>
                <a:ea typeface="+mn-ea"/>
                <a:cs typeface="+mn-cs"/>
              </a:rPr>
              <a:t>Horonite</a:t>
            </a:r>
            <a:r>
              <a:rPr lang="en-GB" sz="1200" kern="1200" dirty="0">
                <a:solidFill>
                  <a:schemeClr val="tx1"/>
                </a:solidFill>
                <a:effectLst/>
                <a:latin typeface="+mn-lt"/>
                <a:ea typeface="+mn-ea"/>
                <a:cs typeface="+mn-cs"/>
              </a:rPr>
              <a:t>, so I banished him from my presence.</a:t>
            </a:r>
          </a:p>
          <a:p>
            <a:endParaRPr lang="en-GB" b="1" dirty="0"/>
          </a:p>
        </p:txBody>
      </p:sp>
      <p:sp>
        <p:nvSpPr>
          <p:cNvPr id="4" name="Header Placeholder 3"/>
          <p:cNvSpPr>
            <a:spLocks noGrp="1"/>
          </p:cNvSpPr>
          <p:nvPr>
            <p:ph type="hdr" sz="quarter"/>
          </p:nvPr>
        </p:nvSpPr>
        <p:spPr/>
        <p:txBody>
          <a:bodyPr/>
          <a:lstStyle/>
          <a:p>
            <a:r>
              <a:rPr lang="en-GB"/>
              <a:t>Nehemiah - The Finale</a:t>
            </a:r>
            <a:endParaRPr lang="en-GB" dirty="0"/>
          </a:p>
        </p:txBody>
      </p:sp>
      <p:sp>
        <p:nvSpPr>
          <p:cNvPr id="5" name="Slide Number Placeholder 4"/>
          <p:cNvSpPr>
            <a:spLocks noGrp="1"/>
          </p:cNvSpPr>
          <p:nvPr>
            <p:ph type="sldNum" sz="quarter" idx="5"/>
          </p:nvPr>
        </p:nvSpPr>
        <p:spPr/>
        <p:txBody>
          <a:bodyPr/>
          <a:lstStyle/>
          <a:p>
            <a:fld id="{9D17E58D-E03C-4394-B589-140204B9F8DE}" type="slidenum">
              <a:rPr lang="en-GB" smtClean="0"/>
              <a:t>13</a:t>
            </a:fld>
            <a:endParaRPr lang="en-GB"/>
          </a:p>
        </p:txBody>
      </p:sp>
    </p:spTree>
    <p:extLst>
      <p:ext uri="{BB962C8B-B14F-4D97-AF65-F5344CB8AC3E}">
        <p14:creationId xmlns:p14="http://schemas.microsoft.com/office/powerpoint/2010/main" val="25742999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Nehemiah 13</a:t>
            </a:r>
          </a:p>
          <a:p>
            <a:endParaRPr lang="en-GB" b="1" dirty="0"/>
          </a:p>
          <a:p>
            <a:r>
              <a:rPr lang="en-GB" sz="1200" b="1" kern="1200" baseline="30000" dirty="0">
                <a:solidFill>
                  <a:schemeClr val="tx1"/>
                </a:solidFill>
                <a:effectLst/>
                <a:latin typeface="+mn-lt"/>
                <a:ea typeface="+mn-ea"/>
                <a:cs typeface="+mn-cs"/>
              </a:rPr>
              <a:t>29 </a:t>
            </a:r>
            <a:r>
              <a:rPr lang="en-GB" sz="1200" kern="1200" dirty="0">
                <a:solidFill>
                  <a:schemeClr val="tx1"/>
                </a:solidFill>
                <a:effectLst/>
                <a:latin typeface="+mn-lt"/>
                <a:ea typeface="+mn-ea"/>
                <a:cs typeface="+mn-cs"/>
              </a:rPr>
              <a:t>Remember them, O my God, for they have defiled the priesthood and the solemn vows of the priests and Levites.</a:t>
            </a:r>
          </a:p>
          <a:p>
            <a:r>
              <a:rPr lang="en-GB" sz="1200" b="1" kern="1200" baseline="30000" dirty="0">
                <a:solidFill>
                  <a:schemeClr val="tx1"/>
                </a:solidFill>
                <a:effectLst/>
                <a:latin typeface="+mn-lt"/>
                <a:ea typeface="+mn-ea"/>
                <a:cs typeface="+mn-cs"/>
              </a:rPr>
              <a:t>30 </a:t>
            </a:r>
            <a:r>
              <a:rPr lang="en-GB" sz="1200" kern="1200" dirty="0">
                <a:solidFill>
                  <a:schemeClr val="tx1"/>
                </a:solidFill>
                <a:effectLst/>
                <a:latin typeface="+mn-lt"/>
                <a:ea typeface="+mn-ea"/>
                <a:cs typeface="+mn-cs"/>
              </a:rPr>
              <a:t>So I purged out everything foreign and assigned tasks to the priests and Levites, making certain that each knew his work. </a:t>
            </a:r>
            <a:r>
              <a:rPr lang="en-GB" sz="1200" b="1" kern="1200" baseline="30000" dirty="0">
                <a:solidFill>
                  <a:schemeClr val="tx1"/>
                </a:solidFill>
                <a:effectLst/>
                <a:latin typeface="+mn-lt"/>
                <a:ea typeface="+mn-ea"/>
                <a:cs typeface="+mn-cs"/>
              </a:rPr>
              <a:t>31 </a:t>
            </a:r>
            <a:r>
              <a:rPr lang="en-GB" sz="1200" kern="1200" dirty="0">
                <a:solidFill>
                  <a:schemeClr val="tx1"/>
                </a:solidFill>
                <a:effectLst/>
                <a:latin typeface="+mn-lt"/>
                <a:ea typeface="+mn-ea"/>
                <a:cs typeface="+mn-cs"/>
              </a:rPr>
              <a:t>I also made sure that the supply of wood for the altar and the first portions of the harvest were brought at the proper times.</a:t>
            </a:r>
          </a:p>
          <a:p>
            <a:r>
              <a:rPr lang="en-GB" sz="1200" kern="1200" dirty="0">
                <a:solidFill>
                  <a:schemeClr val="tx1"/>
                </a:solidFill>
                <a:effectLst/>
                <a:latin typeface="+mn-lt"/>
                <a:ea typeface="+mn-ea"/>
                <a:cs typeface="+mn-cs"/>
              </a:rPr>
              <a:t>Remember this in my favour, O my God.</a:t>
            </a:r>
          </a:p>
          <a:p>
            <a:endParaRPr lang="en-GB" b="1" dirty="0"/>
          </a:p>
        </p:txBody>
      </p:sp>
      <p:sp>
        <p:nvSpPr>
          <p:cNvPr id="4" name="Header Placeholder 3"/>
          <p:cNvSpPr>
            <a:spLocks noGrp="1"/>
          </p:cNvSpPr>
          <p:nvPr>
            <p:ph type="hdr" sz="quarter"/>
          </p:nvPr>
        </p:nvSpPr>
        <p:spPr/>
        <p:txBody>
          <a:bodyPr/>
          <a:lstStyle/>
          <a:p>
            <a:r>
              <a:rPr lang="en-GB"/>
              <a:t>Nehemiah - The Finale</a:t>
            </a:r>
            <a:endParaRPr lang="en-GB" dirty="0"/>
          </a:p>
        </p:txBody>
      </p:sp>
      <p:sp>
        <p:nvSpPr>
          <p:cNvPr id="5" name="Slide Number Placeholder 4"/>
          <p:cNvSpPr>
            <a:spLocks noGrp="1"/>
          </p:cNvSpPr>
          <p:nvPr>
            <p:ph type="sldNum" sz="quarter" idx="5"/>
          </p:nvPr>
        </p:nvSpPr>
        <p:spPr/>
        <p:txBody>
          <a:bodyPr/>
          <a:lstStyle/>
          <a:p>
            <a:fld id="{9D17E58D-E03C-4394-B589-140204B9F8DE}" type="slidenum">
              <a:rPr lang="en-GB" smtClean="0"/>
              <a:t>14</a:t>
            </a:fld>
            <a:endParaRPr lang="en-GB"/>
          </a:p>
        </p:txBody>
      </p:sp>
    </p:spTree>
    <p:extLst>
      <p:ext uri="{BB962C8B-B14F-4D97-AF65-F5344CB8AC3E}">
        <p14:creationId xmlns:p14="http://schemas.microsoft.com/office/powerpoint/2010/main" val="11588905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We’re going to walk back through this chapter as and we do I want to make the following points:</a:t>
            </a:r>
          </a:p>
          <a:p>
            <a:endParaRPr lang="en-GB" sz="1200" kern="1200" dirty="0">
              <a:solidFill>
                <a:schemeClr val="tx1"/>
              </a:solidFill>
              <a:effectLst/>
              <a:latin typeface="+mn-lt"/>
              <a:ea typeface="+mn-ea"/>
              <a:cs typeface="+mn-cs"/>
            </a:endParaRPr>
          </a:p>
          <a:p>
            <a:pPr marL="228600" lvl="0" indent="-228600">
              <a:buFont typeface="+mj-lt"/>
              <a:buAutoNum type="arabicPeriod"/>
            </a:pPr>
            <a:r>
              <a:rPr lang="en-GB" sz="1200" kern="1200" dirty="0">
                <a:solidFill>
                  <a:schemeClr val="tx1"/>
                </a:solidFill>
                <a:effectLst/>
                <a:latin typeface="+mn-lt"/>
                <a:ea typeface="+mn-ea"/>
                <a:cs typeface="+mn-cs"/>
              </a:rPr>
              <a:t>It’s easy to make promises, it’s much harder to keep them</a:t>
            </a:r>
          </a:p>
          <a:p>
            <a:pPr marL="228600" lvl="0" indent="-228600">
              <a:buFont typeface="+mj-lt"/>
              <a:buAutoNum type="arabicPeriod"/>
            </a:pPr>
            <a:r>
              <a:rPr lang="en-GB" sz="1200" kern="1200" dirty="0">
                <a:solidFill>
                  <a:schemeClr val="tx1"/>
                </a:solidFill>
                <a:effectLst/>
                <a:latin typeface="+mn-lt"/>
                <a:ea typeface="+mn-ea"/>
                <a:cs typeface="+mn-cs"/>
              </a:rPr>
              <a:t>We  stop need to stop compromising over things we know are wrong</a:t>
            </a:r>
          </a:p>
          <a:p>
            <a:pPr marL="228600" lvl="0" indent="-228600">
              <a:buFont typeface="+mj-lt"/>
              <a:buAutoNum type="arabicPeriod"/>
            </a:pPr>
            <a:r>
              <a:rPr lang="en-GB" sz="1200" kern="1200" dirty="0">
                <a:solidFill>
                  <a:schemeClr val="tx1"/>
                </a:solidFill>
                <a:effectLst/>
                <a:latin typeface="+mn-lt"/>
                <a:ea typeface="+mn-ea"/>
                <a:cs typeface="+mn-cs"/>
              </a:rPr>
              <a:t>If we want to persevere in the things of God, we need the Holy Spirit</a:t>
            </a:r>
          </a:p>
          <a:p>
            <a:endParaRPr lang="en-GB" dirty="0"/>
          </a:p>
        </p:txBody>
      </p:sp>
      <p:sp>
        <p:nvSpPr>
          <p:cNvPr id="4" name="Header Placeholder 3"/>
          <p:cNvSpPr>
            <a:spLocks noGrp="1"/>
          </p:cNvSpPr>
          <p:nvPr>
            <p:ph type="hdr" sz="quarter"/>
          </p:nvPr>
        </p:nvSpPr>
        <p:spPr/>
        <p:txBody>
          <a:bodyPr/>
          <a:lstStyle/>
          <a:p>
            <a:r>
              <a:rPr lang="en-GB"/>
              <a:t>Nehemiah - The Finale</a:t>
            </a:r>
            <a:endParaRPr lang="en-GB" dirty="0"/>
          </a:p>
        </p:txBody>
      </p:sp>
      <p:sp>
        <p:nvSpPr>
          <p:cNvPr id="5" name="Slide Number Placeholder 4"/>
          <p:cNvSpPr>
            <a:spLocks noGrp="1"/>
          </p:cNvSpPr>
          <p:nvPr>
            <p:ph type="sldNum" sz="quarter" idx="5"/>
          </p:nvPr>
        </p:nvSpPr>
        <p:spPr/>
        <p:txBody>
          <a:bodyPr/>
          <a:lstStyle/>
          <a:p>
            <a:fld id="{9D17E58D-E03C-4394-B589-140204B9F8DE}" type="slidenum">
              <a:rPr lang="en-GB" smtClean="0"/>
              <a:t>15</a:t>
            </a:fld>
            <a:endParaRPr lang="en-GB"/>
          </a:p>
        </p:txBody>
      </p:sp>
    </p:spTree>
    <p:extLst>
      <p:ext uri="{BB962C8B-B14F-4D97-AF65-F5344CB8AC3E}">
        <p14:creationId xmlns:p14="http://schemas.microsoft.com/office/powerpoint/2010/main" val="16146791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tx1"/>
                </a:solidFill>
                <a:effectLst/>
                <a:latin typeface="+mn-lt"/>
                <a:ea typeface="+mn-ea"/>
                <a:cs typeface="+mn-cs"/>
              </a:rPr>
              <a:t>It’s easy to make promises, it’s much harder to keep them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kern="1200" dirty="0">
                <a:solidFill>
                  <a:schemeClr val="tx1"/>
                </a:solidFill>
                <a:effectLst/>
                <a:latin typeface="+mn-lt"/>
                <a:ea typeface="+mn-ea"/>
                <a:cs typeface="+mn-cs"/>
              </a:rPr>
              <a:t>Did you notice how many of people’s promises had been broken?</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In verse 4-9 we learn that </a:t>
            </a:r>
            <a:r>
              <a:rPr lang="en-GB" sz="1200" kern="1200" dirty="0" err="1">
                <a:solidFill>
                  <a:schemeClr val="tx1"/>
                </a:solidFill>
                <a:effectLst/>
                <a:latin typeface="+mn-lt"/>
                <a:ea typeface="+mn-ea"/>
                <a:cs typeface="+mn-cs"/>
              </a:rPr>
              <a:t>Eliashib</a:t>
            </a:r>
            <a:r>
              <a:rPr lang="en-GB" sz="1200" kern="1200" dirty="0">
                <a:solidFill>
                  <a:schemeClr val="tx1"/>
                </a:solidFill>
                <a:effectLst/>
                <a:latin typeface="+mn-lt"/>
                <a:ea typeface="+mn-ea"/>
                <a:cs typeface="+mn-cs"/>
              </a:rPr>
              <a:t> the priest (or high priest) had converted a large storage room used for tithes and offerings and other temple articles, and had given it to </a:t>
            </a:r>
            <a:r>
              <a:rPr lang="en-GB" sz="1200" kern="1200" dirty="0" err="1">
                <a:solidFill>
                  <a:schemeClr val="tx1"/>
                </a:solidFill>
                <a:effectLst/>
                <a:latin typeface="+mn-lt"/>
                <a:ea typeface="+mn-ea"/>
                <a:cs typeface="+mn-cs"/>
              </a:rPr>
              <a:t>Tobiah</a:t>
            </a:r>
            <a:r>
              <a:rPr lang="en-GB" sz="1200" kern="1200" dirty="0">
                <a:solidFill>
                  <a:schemeClr val="tx1"/>
                </a:solidFill>
                <a:effectLst/>
                <a:latin typeface="+mn-lt"/>
                <a:ea typeface="+mn-ea"/>
                <a:cs typeface="+mn-cs"/>
              </a:rPr>
              <a:t> for his own personal use. Do you remember </a:t>
            </a:r>
            <a:r>
              <a:rPr lang="en-GB" sz="1200" kern="1200" dirty="0" err="1">
                <a:solidFill>
                  <a:schemeClr val="tx1"/>
                </a:solidFill>
                <a:effectLst/>
                <a:latin typeface="+mn-lt"/>
                <a:ea typeface="+mn-ea"/>
                <a:cs typeface="+mn-cs"/>
              </a:rPr>
              <a:t>Tobiah</a:t>
            </a:r>
            <a:r>
              <a:rPr lang="en-GB" sz="1200" kern="1200" dirty="0">
                <a:solidFill>
                  <a:schemeClr val="tx1"/>
                </a:solidFill>
                <a:effectLst/>
                <a:latin typeface="+mn-lt"/>
                <a:ea typeface="+mn-ea"/>
                <a:cs typeface="+mn-cs"/>
              </a:rPr>
              <a:t>? He was an Ammonite who, along with Sanballat, tried every which way to oppose the rebuilding of the city walls. Why did he allow </a:t>
            </a:r>
            <a:r>
              <a:rPr lang="en-GB" sz="1200" kern="1200" dirty="0" err="1">
                <a:solidFill>
                  <a:schemeClr val="tx1"/>
                </a:solidFill>
                <a:effectLst/>
                <a:latin typeface="+mn-lt"/>
                <a:ea typeface="+mn-ea"/>
                <a:cs typeface="+mn-cs"/>
              </a:rPr>
              <a:t>Tobiah</a:t>
            </a:r>
            <a:r>
              <a:rPr lang="en-GB" sz="1200" kern="1200" dirty="0">
                <a:solidFill>
                  <a:schemeClr val="tx1"/>
                </a:solidFill>
                <a:effectLst/>
                <a:latin typeface="+mn-lt"/>
                <a:ea typeface="+mn-ea"/>
                <a:cs typeface="+mn-cs"/>
              </a:rPr>
              <a:t> space in the temple? </a:t>
            </a:r>
            <a:r>
              <a:rPr lang="en-GB" sz="1200" kern="1200" dirty="0">
                <a:solidFill>
                  <a:srgbClr val="FF0000"/>
                </a:solidFill>
                <a:effectLst/>
                <a:latin typeface="+mn-lt"/>
                <a:ea typeface="+mn-ea"/>
                <a:cs typeface="+mn-cs"/>
              </a:rPr>
              <a:t>A possible clue can be found further down in the chapter in verse 28 where we find that </a:t>
            </a:r>
            <a:r>
              <a:rPr lang="en-GB" sz="1200" kern="1200" dirty="0" err="1">
                <a:solidFill>
                  <a:srgbClr val="FF0000"/>
                </a:solidFill>
                <a:effectLst/>
                <a:latin typeface="+mn-lt"/>
                <a:ea typeface="+mn-ea"/>
                <a:cs typeface="+mn-cs"/>
              </a:rPr>
              <a:t>Eliashib’s</a:t>
            </a:r>
            <a:r>
              <a:rPr lang="en-GB" sz="1200" kern="1200" dirty="0">
                <a:solidFill>
                  <a:srgbClr val="FF0000"/>
                </a:solidFill>
                <a:effectLst/>
                <a:latin typeface="+mn-lt"/>
                <a:ea typeface="+mn-ea"/>
                <a:cs typeface="+mn-cs"/>
              </a:rPr>
              <a:t> </a:t>
            </a:r>
            <a:r>
              <a:rPr lang="en-GB" sz="1200" kern="1200" dirty="0" err="1">
                <a:solidFill>
                  <a:srgbClr val="FF0000"/>
                </a:solidFill>
                <a:effectLst/>
                <a:latin typeface="+mn-lt"/>
                <a:ea typeface="+mn-ea"/>
                <a:cs typeface="+mn-cs"/>
              </a:rPr>
              <a:t>gandson</a:t>
            </a:r>
            <a:r>
              <a:rPr lang="en-GB" sz="1200" kern="1200" dirty="0">
                <a:solidFill>
                  <a:srgbClr val="FF0000"/>
                </a:solidFill>
                <a:effectLst/>
                <a:latin typeface="+mn-lt"/>
                <a:ea typeface="+mn-ea"/>
                <a:cs typeface="+mn-cs"/>
              </a:rPr>
              <a:t> had married one of the daughters of Sanballat. Not a marriage I think God would have approved of.</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To make matters worse Nehemiah discovers in verse 10 that people had stopped bringing in their tithes and offerings meaning that the Levites who were meant to be conducting worship were not receiving their allocation of food. So worship stopped and the Levites returned to their fields. This may well have been linked to </a:t>
            </a:r>
            <a:r>
              <a:rPr lang="en-GB" sz="1200" kern="1200" dirty="0" err="1">
                <a:solidFill>
                  <a:schemeClr val="tx1"/>
                </a:solidFill>
                <a:effectLst/>
                <a:latin typeface="+mn-lt"/>
                <a:ea typeface="+mn-ea"/>
                <a:cs typeface="+mn-cs"/>
              </a:rPr>
              <a:t>Tobiah</a:t>
            </a:r>
            <a:r>
              <a:rPr lang="en-GB" sz="1200" kern="1200" dirty="0">
                <a:solidFill>
                  <a:schemeClr val="tx1"/>
                </a:solidFill>
                <a:effectLst/>
                <a:latin typeface="+mn-lt"/>
                <a:ea typeface="+mn-ea"/>
                <a:cs typeface="+mn-cs"/>
              </a:rPr>
              <a:t> taking over the storeroom. </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Then in verse 15 Nehemiah discovers people working the winepresses on the Sabbath, other people bring food produce into Jerusalem to sell on the Sabbath and even trading with foreigners on the Sabbath.</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Worst of all, in verse 23 we see that God’s people had gone back to their old practices of inter-marrying with the surrounding pagan nations, one of which we’ve already mentioned who was amongst the priests. This meant that half of the children in these families couldn’t speak the native Hebrew language.</a:t>
            </a:r>
          </a:p>
          <a:p>
            <a:endParaRPr lang="en-GB" sz="1200" kern="1200" dirty="0">
              <a:solidFill>
                <a:schemeClr val="tx1"/>
              </a:solidFill>
              <a:effectLst/>
              <a:latin typeface="+mn-lt"/>
              <a:ea typeface="+mn-ea"/>
              <a:cs typeface="+mn-cs"/>
            </a:endParaRPr>
          </a:p>
          <a:p>
            <a:r>
              <a:rPr lang="en-GB" sz="1200" b="1" kern="1200" dirty="0">
                <a:solidFill>
                  <a:srgbClr val="FF0000"/>
                </a:solidFill>
                <a:effectLst/>
                <a:latin typeface="+mn-lt"/>
                <a:ea typeface="+mn-ea"/>
                <a:cs typeface="+mn-cs"/>
              </a:rPr>
              <a:t>It seems to be that we can pretty well assume most, if not all their promises, had been broken and this infiltration of pagan practices was affecting home life, work life, and temple life (worship).</a:t>
            </a:r>
          </a:p>
          <a:p>
            <a:endParaRPr lang="en-GB" dirty="0"/>
          </a:p>
        </p:txBody>
      </p:sp>
      <p:sp>
        <p:nvSpPr>
          <p:cNvPr id="4" name="Header Placeholder 3"/>
          <p:cNvSpPr>
            <a:spLocks noGrp="1"/>
          </p:cNvSpPr>
          <p:nvPr>
            <p:ph type="hdr" sz="quarter"/>
          </p:nvPr>
        </p:nvSpPr>
        <p:spPr/>
        <p:txBody>
          <a:bodyPr/>
          <a:lstStyle/>
          <a:p>
            <a:r>
              <a:rPr lang="en-GB"/>
              <a:t>Nehemiah - The Finale</a:t>
            </a:r>
            <a:endParaRPr lang="en-GB" dirty="0"/>
          </a:p>
        </p:txBody>
      </p:sp>
      <p:sp>
        <p:nvSpPr>
          <p:cNvPr id="5" name="Slide Number Placeholder 4"/>
          <p:cNvSpPr>
            <a:spLocks noGrp="1"/>
          </p:cNvSpPr>
          <p:nvPr>
            <p:ph type="sldNum" sz="quarter" idx="5"/>
          </p:nvPr>
        </p:nvSpPr>
        <p:spPr/>
        <p:txBody>
          <a:bodyPr/>
          <a:lstStyle/>
          <a:p>
            <a:fld id="{9D17E58D-E03C-4394-B589-140204B9F8DE}" type="slidenum">
              <a:rPr lang="en-GB" smtClean="0"/>
              <a:t>16</a:t>
            </a:fld>
            <a:endParaRPr lang="en-GB"/>
          </a:p>
        </p:txBody>
      </p:sp>
    </p:spTree>
    <p:extLst>
      <p:ext uri="{BB962C8B-B14F-4D97-AF65-F5344CB8AC3E}">
        <p14:creationId xmlns:p14="http://schemas.microsoft.com/office/powerpoint/2010/main" val="5953114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tx1"/>
                </a:solidFill>
                <a:effectLst/>
                <a:latin typeface="+mn-lt"/>
                <a:ea typeface="+mn-ea"/>
                <a:cs typeface="+mn-cs"/>
              </a:rPr>
              <a:t>It’s easy to make promises, it’s much harder to keep them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This is a real sober reminder of how easy it is to make promises on the mountain, but much harder to keep them when faced with the reality of day to day living. Instead of promises, promises, promises, I see compromise, compromise, compromise. Before we know it, the lines of distinction become blurred.</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God has been speaking to us as a church for some time now about the need for us to take our faith outside of the four walls of this church and make a difference into the communities that God has placed us in, </a:t>
            </a:r>
            <a:r>
              <a:rPr lang="en-GB" sz="1200" b="1" kern="1200" dirty="0">
                <a:solidFill>
                  <a:schemeClr val="tx1"/>
                </a:solidFill>
                <a:effectLst/>
                <a:latin typeface="+mn-lt"/>
                <a:ea typeface="+mn-ea"/>
                <a:cs typeface="+mn-cs"/>
              </a:rPr>
              <a:t>to be the salt and light God has called us all to be</a:t>
            </a:r>
            <a:r>
              <a:rPr lang="en-GB" sz="1200" kern="1200" dirty="0">
                <a:solidFill>
                  <a:schemeClr val="tx1"/>
                </a:solidFill>
                <a:effectLst/>
                <a:latin typeface="+mn-lt"/>
                <a:ea typeface="+mn-ea"/>
                <a:cs typeface="+mn-cs"/>
              </a:rPr>
              <a:t>. We can get all charged up about such words and we can make rash promises to God about what we intend to do, but when we’re out there living our day to day lives in these communities, how easy it is to simply slip back into old practices, to shy away from being salt and light and distinctly God’s people. </a:t>
            </a:r>
          </a:p>
          <a:p>
            <a:endParaRPr lang="en-GB" sz="1200" kern="1200" dirty="0">
              <a:solidFill>
                <a:schemeClr val="tx1"/>
              </a:solidFill>
              <a:effectLst/>
              <a:latin typeface="+mn-lt"/>
              <a:ea typeface="+mn-ea"/>
              <a:cs typeface="+mn-cs"/>
            </a:endParaRPr>
          </a:p>
          <a:p>
            <a:r>
              <a:rPr lang="en-GB" sz="1200" kern="1200" dirty="0">
                <a:solidFill>
                  <a:srgbClr val="FF0000"/>
                </a:solidFill>
                <a:effectLst/>
                <a:latin typeface="+mn-lt"/>
                <a:ea typeface="+mn-ea"/>
                <a:cs typeface="+mn-cs"/>
              </a:rPr>
              <a:t>Does this mean that we should not make promises to God to outwork what he is saying to us? Should we simply remain in our comfort zones and keep things as they are? Of course, not! But I would not want us to be naïve about what God requires of us at this time.</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Let’s look at how Nehemiah handles this problem.</a:t>
            </a:r>
          </a:p>
          <a:p>
            <a:endParaRPr lang="en-GB" dirty="0"/>
          </a:p>
        </p:txBody>
      </p:sp>
      <p:sp>
        <p:nvSpPr>
          <p:cNvPr id="4" name="Header Placeholder 3"/>
          <p:cNvSpPr>
            <a:spLocks noGrp="1"/>
          </p:cNvSpPr>
          <p:nvPr>
            <p:ph type="hdr" sz="quarter"/>
          </p:nvPr>
        </p:nvSpPr>
        <p:spPr/>
        <p:txBody>
          <a:bodyPr/>
          <a:lstStyle/>
          <a:p>
            <a:r>
              <a:rPr lang="en-GB"/>
              <a:t>Nehemiah - The Finale</a:t>
            </a:r>
            <a:endParaRPr lang="en-GB" dirty="0"/>
          </a:p>
        </p:txBody>
      </p:sp>
      <p:sp>
        <p:nvSpPr>
          <p:cNvPr id="5" name="Slide Number Placeholder 4"/>
          <p:cNvSpPr>
            <a:spLocks noGrp="1"/>
          </p:cNvSpPr>
          <p:nvPr>
            <p:ph type="sldNum" sz="quarter" idx="5"/>
          </p:nvPr>
        </p:nvSpPr>
        <p:spPr/>
        <p:txBody>
          <a:bodyPr/>
          <a:lstStyle/>
          <a:p>
            <a:fld id="{9D17E58D-E03C-4394-B589-140204B9F8DE}" type="slidenum">
              <a:rPr lang="en-GB" smtClean="0"/>
              <a:t>17</a:t>
            </a:fld>
            <a:endParaRPr lang="en-GB"/>
          </a:p>
        </p:txBody>
      </p:sp>
    </p:spTree>
    <p:extLst>
      <p:ext uri="{BB962C8B-B14F-4D97-AF65-F5344CB8AC3E}">
        <p14:creationId xmlns:p14="http://schemas.microsoft.com/office/powerpoint/2010/main" val="7054102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We need to stop compromising over things we know are wrong</a:t>
            </a:r>
          </a:p>
          <a:p>
            <a:endParaRPr lang="en-GB" sz="1200" b="1" kern="1200" dirty="0">
              <a:solidFill>
                <a:schemeClr val="tx1"/>
              </a:solidFill>
              <a:effectLst/>
              <a:latin typeface="+mn-lt"/>
              <a:ea typeface="+mn-ea"/>
              <a:cs typeface="+mn-cs"/>
            </a:endParaRPr>
          </a:p>
          <a:p>
            <a:r>
              <a:rPr lang="en-GB" sz="1200" b="0" kern="1200" dirty="0">
                <a:solidFill>
                  <a:schemeClr val="tx1"/>
                </a:solidFill>
                <a:effectLst/>
                <a:latin typeface="+mn-lt"/>
                <a:ea typeface="+mn-ea"/>
                <a:cs typeface="+mn-cs"/>
              </a:rPr>
              <a:t>Often we will avoid dealing with things we know are wrong by hiding behind “compromise”. The meaning of compromise is that you reach agreement by each side making concessions. </a:t>
            </a:r>
            <a:r>
              <a:rPr lang="en-GB" sz="1200" b="0" kern="1200" dirty="0">
                <a:solidFill>
                  <a:srgbClr val="FF0000"/>
                </a:solidFill>
                <a:effectLst/>
                <a:latin typeface="+mn-lt"/>
                <a:ea typeface="+mn-ea"/>
                <a:cs typeface="+mn-cs"/>
              </a:rPr>
              <a:t>However, with the things of God compromise can be a slippery slope</a:t>
            </a:r>
            <a:r>
              <a:rPr lang="en-GB" sz="1200" b="0" kern="1200" dirty="0">
                <a:solidFill>
                  <a:schemeClr val="tx1"/>
                </a:solidFill>
                <a:effectLst/>
                <a:latin typeface="+mn-lt"/>
                <a:ea typeface="+mn-ea"/>
                <a:cs typeface="+mn-cs"/>
              </a:rPr>
              <a:t> and can cause us to start accepting things we simply shouldn’t.  This is not what Nehemiah did. </a:t>
            </a:r>
            <a:r>
              <a:rPr lang="en-GB" sz="1200" kern="1200" dirty="0">
                <a:solidFill>
                  <a:schemeClr val="tx1"/>
                </a:solidFill>
                <a:effectLst/>
                <a:latin typeface="+mn-lt"/>
                <a:ea typeface="+mn-ea"/>
                <a:cs typeface="+mn-cs"/>
              </a:rPr>
              <a:t>Basically, Nehemiah stood his ground. He spoke out and he threw out and then put guards in place.</a:t>
            </a:r>
          </a:p>
          <a:p>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He spoke out</a:t>
            </a:r>
          </a:p>
          <a:p>
            <a:r>
              <a:rPr lang="en-GB" sz="1200" kern="1200" dirty="0">
                <a:solidFill>
                  <a:schemeClr val="tx1"/>
                </a:solidFill>
                <a:effectLst/>
                <a:latin typeface="+mn-lt"/>
                <a:ea typeface="+mn-ea"/>
                <a:cs typeface="+mn-cs"/>
              </a:rPr>
              <a:t>“Why has the temple of God been neglected?” “Why are you profaning the Sabbath in this evil way?” “What are you doing out here, camping around the wall? If you do this again, I will arrest you!” </a:t>
            </a:r>
            <a:r>
              <a:rPr lang="en-GB" sz="1200" b="1" kern="1200" baseline="3000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“Why are you still allowing your children to inter-marry with the pagan nations? Wasn’t this exactly what led King Solomon of Israel into sin? How could you even think of committing this sinful deed and acting unfaithfully toward God by marrying foreign women?” </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Can you feel his anger? In verse 25 it also talks about Nehemiah </a:t>
            </a:r>
            <a:r>
              <a:rPr lang="en-GB" sz="1200" kern="1200" dirty="0">
                <a:solidFill>
                  <a:srgbClr val="FF0000"/>
                </a:solidFill>
                <a:effectLst/>
                <a:latin typeface="+mn-lt"/>
                <a:ea typeface="+mn-ea"/>
                <a:cs typeface="+mn-cs"/>
              </a:rPr>
              <a:t>calling down curses on the offenders and pulling out their hair</a:t>
            </a:r>
            <a:r>
              <a:rPr lang="en-GB" sz="1200" kern="1200" dirty="0">
                <a:solidFill>
                  <a:schemeClr val="tx1"/>
                </a:solidFill>
                <a:effectLst/>
                <a:latin typeface="+mn-lt"/>
                <a:ea typeface="+mn-ea"/>
                <a:cs typeface="+mn-cs"/>
              </a:rPr>
              <a:t>. I’m not suggesting you go that far, but there is a place for righteous anger. Even Jesus showed us that.</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This might all sound crazy in today’s society, but note, </a:t>
            </a:r>
            <a:r>
              <a:rPr lang="en-GB" sz="1200" kern="1200" dirty="0">
                <a:solidFill>
                  <a:srgbClr val="FF0000"/>
                </a:solidFill>
                <a:effectLst/>
                <a:latin typeface="+mn-lt"/>
                <a:ea typeface="+mn-ea"/>
                <a:cs typeface="+mn-cs"/>
              </a:rPr>
              <a:t>Nehemiah wasn’t speaking to the people of the surrounding nations (unchurched), he was speaking to the people of God. He was seeing once again pagan influence creeping into the Jewish nation and it needed to stop. </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When was the last time any of us got angry at how the influences of the world seem to be creeping in to our churches and our Christian lives?</a:t>
            </a:r>
          </a:p>
          <a:p>
            <a:endParaRPr lang="en-GB" sz="1200" kern="1200" dirty="0">
              <a:solidFill>
                <a:schemeClr val="tx1"/>
              </a:solidFill>
              <a:effectLst/>
              <a:latin typeface="+mn-lt"/>
              <a:ea typeface="+mn-ea"/>
              <a:cs typeface="+mn-cs"/>
            </a:endParaRPr>
          </a:p>
          <a:p>
            <a:r>
              <a:rPr lang="en-GB" sz="1200" b="1" kern="1200" dirty="0">
                <a:solidFill>
                  <a:srgbClr val="FF0000"/>
                </a:solidFill>
                <a:effectLst/>
                <a:latin typeface="+mn-lt"/>
                <a:ea typeface="+mn-ea"/>
                <a:cs typeface="+mn-cs"/>
              </a:rPr>
              <a:t>Compromise!! It sounds so friendly and embracing doesn’t it? But it’s blurring the distinction between right and wrong. Sometimes the goal posts simply need to stay where God put them.</a:t>
            </a:r>
          </a:p>
          <a:p>
            <a:endParaRPr lang="en-GB" sz="1200" kern="1200" dirty="0">
              <a:solidFill>
                <a:schemeClr val="tx1"/>
              </a:solidFill>
              <a:effectLst/>
              <a:latin typeface="+mn-lt"/>
              <a:ea typeface="+mn-ea"/>
              <a:cs typeface="+mn-cs"/>
            </a:endParaRPr>
          </a:p>
          <a:p>
            <a:endParaRPr lang="en-GB" dirty="0"/>
          </a:p>
        </p:txBody>
      </p:sp>
      <p:sp>
        <p:nvSpPr>
          <p:cNvPr id="4" name="Header Placeholder 3"/>
          <p:cNvSpPr>
            <a:spLocks noGrp="1"/>
          </p:cNvSpPr>
          <p:nvPr>
            <p:ph type="hdr" sz="quarter"/>
          </p:nvPr>
        </p:nvSpPr>
        <p:spPr/>
        <p:txBody>
          <a:bodyPr/>
          <a:lstStyle/>
          <a:p>
            <a:r>
              <a:rPr lang="en-GB"/>
              <a:t>Nehemiah - The Finale</a:t>
            </a:r>
            <a:endParaRPr lang="en-GB" dirty="0"/>
          </a:p>
        </p:txBody>
      </p:sp>
      <p:sp>
        <p:nvSpPr>
          <p:cNvPr id="5" name="Slide Number Placeholder 4"/>
          <p:cNvSpPr>
            <a:spLocks noGrp="1"/>
          </p:cNvSpPr>
          <p:nvPr>
            <p:ph type="sldNum" sz="quarter" idx="5"/>
          </p:nvPr>
        </p:nvSpPr>
        <p:spPr/>
        <p:txBody>
          <a:bodyPr/>
          <a:lstStyle/>
          <a:p>
            <a:fld id="{9D17E58D-E03C-4394-B589-140204B9F8DE}" type="slidenum">
              <a:rPr lang="en-GB" smtClean="0"/>
              <a:t>18</a:t>
            </a:fld>
            <a:endParaRPr lang="en-GB"/>
          </a:p>
        </p:txBody>
      </p:sp>
    </p:spTree>
    <p:extLst>
      <p:ext uri="{BB962C8B-B14F-4D97-AF65-F5344CB8AC3E}">
        <p14:creationId xmlns:p14="http://schemas.microsoft.com/office/powerpoint/2010/main" val="19846117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We need to stop compromising over things we know are wrong</a:t>
            </a:r>
          </a:p>
          <a:p>
            <a:endParaRPr lang="en-GB" sz="1200" b="1"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He threw out</a:t>
            </a:r>
          </a:p>
          <a:p>
            <a:r>
              <a:rPr lang="en-GB" sz="1200" kern="1200" dirty="0">
                <a:solidFill>
                  <a:schemeClr val="tx1"/>
                </a:solidFill>
                <a:effectLst/>
                <a:latin typeface="+mn-lt"/>
                <a:ea typeface="+mn-ea"/>
                <a:cs typeface="+mn-cs"/>
              </a:rPr>
              <a:t>He threw out </a:t>
            </a:r>
            <a:r>
              <a:rPr lang="en-GB" sz="1200" kern="1200" dirty="0" err="1">
                <a:solidFill>
                  <a:schemeClr val="tx1"/>
                </a:solidFill>
                <a:effectLst/>
                <a:latin typeface="+mn-lt"/>
                <a:ea typeface="+mn-ea"/>
                <a:cs typeface="+mn-cs"/>
              </a:rPr>
              <a:t>Tobiah</a:t>
            </a:r>
            <a:r>
              <a:rPr lang="en-GB" sz="1200" kern="1200" dirty="0">
                <a:solidFill>
                  <a:schemeClr val="tx1"/>
                </a:solidFill>
                <a:effectLst/>
                <a:latin typeface="+mn-lt"/>
                <a:ea typeface="+mn-ea"/>
                <a:cs typeface="+mn-cs"/>
              </a:rPr>
              <a:t> with all his belongings. He banished </a:t>
            </a:r>
            <a:r>
              <a:rPr lang="en-GB" sz="1200" kern="1200" dirty="0" err="1">
                <a:solidFill>
                  <a:schemeClr val="tx1"/>
                </a:solidFill>
                <a:effectLst/>
                <a:latin typeface="+mn-lt"/>
                <a:ea typeface="+mn-ea"/>
                <a:cs typeface="+mn-cs"/>
              </a:rPr>
              <a:t>Eliashib’s</a:t>
            </a:r>
            <a:r>
              <a:rPr lang="en-GB" sz="1200" kern="1200" dirty="0">
                <a:solidFill>
                  <a:schemeClr val="tx1"/>
                </a:solidFill>
                <a:effectLst/>
                <a:latin typeface="+mn-lt"/>
                <a:ea typeface="+mn-ea"/>
                <a:cs typeface="+mn-cs"/>
              </a:rPr>
              <a:t> grandson from his presence. He purged out everything that was foreign. </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What influences do we have in our own lives that maybe need to be thrown out. Ask yourself a simple question: </a:t>
            </a:r>
            <a:r>
              <a:rPr lang="en-GB" sz="1200" kern="1200" dirty="0">
                <a:solidFill>
                  <a:srgbClr val="FF0000"/>
                </a:solidFill>
                <a:effectLst/>
                <a:latin typeface="+mn-lt"/>
                <a:ea typeface="+mn-ea"/>
                <a:cs typeface="+mn-cs"/>
              </a:rPr>
              <a:t>Does this thing or this person or this place bring me closer to God or take me further away? </a:t>
            </a:r>
          </a:p>
          <a:p>
            <a:endParaRPr lang="en-GB" sz="1200" kern="1200" dirty="0">
              <a:solidFill>
                <a:schemeClr val="tx1"/>
              </a:solidFill>
              <a:effectLst/>
              <a:latin typeface="+mn-lt"/>
              <a:ea typeface="+mn-ea"/>
              <a:cs typeface="+mn-cs"/>
            </a:endParaRPr>
          </a:p>
          <a:p>
            <a:r>
              <a:rPr lang="en-GB" sz="1200" b="1" kern="1200" dirty="0">
                <a:solidFill>
                  <a:srgbClr val="FF0000"/>
                </a:solidFill>
                <a:effectLst/>
                <a:latin typeface="+mn-lt"/>
                <a:ea typeface="+mn-ea"/>
                <a:cs typeface="+mn-cs"/>
              </a:rPr>
              <a:t>Note, I’m not saying we should not mix with the world; but some people, places or practices can be bad influence on us. Remember, make an honest assessment, which is what Nehemiah did near the beginning of this whole story.</a:t>
            </a:r>
          </a:p>
          <a:p>
            <a:endParaRPr lang="en-GB" sz="1200" kern="1200" dirty="0">
              <a:solidFill>
                <a:schemeClr val="tx1"/>
              </a:solidFill>
              <a:effectLst/>
              <a:latin typeface="+mn-lt"/>
              <a:ea typeface="+mn-ea"/>
              <a:cs typeface="+mn-cs"/>
            </a:endParaRPr>
          </a:p>
          <a:p>
            <a:endParaRPr lang="en-GB" dirty="0"/>
          </a:p>
        </p:txBody>
      </p:sp>
      <p:sp>
        <p:nvSpPr>
          <p:cNvPr id="4" name="Header Placeholder 3"/>
          <p:cNvSpPr>
            <a:spLocks noGrp="1"/>
          </p:cNvSpPr>
          <p:nvPr>
            <p:ph type="hdr" sz="quarter"/>
          </p:nvPr>
        </p:nvSpPr>
        <p:spPr/>
        <p:txBody>
          <a:bodyPr/>
          <a:lstStyle/>
          <a:p>
            <a:r>
              <a:rPr lang="en-GB"/>
              <a:t>Nehemiah - The Finale</a:t>
            </a:r>
            <a:endParaRPr lang="en-GB" dirty="0"/>
          </a:p>
        </p:txBody>
      </p:sp>
      <p:sp>
        <p:nvSpPr>
          <p:cNvPr id="5" name="Slide Number Placeholder 4"/>
          <p:cNvSpPr>
            <a:spLocks noGrp="1"/>
          </p:cNvSpPr>
          <p:nvPr>
            <p:ph type="sldNum" sz="quarter" idx="5"/>
          </p:nvPr>
        </p:nvSpPr>
        <p:spPr/>
        <p:txBody>
          <a:bodyPr/>
          <a:lstStyle/>
          <a:p>
            <a:fld id="{9D17E58D-E03C-4394-B589-140204B9F8DE}" type="slidenum">
              <a:rPr lang="en-GB" smtClean="0"/>
              <a:t>19</a:t>
            </a:fld>
            <a:endParaRPr lang="en-GB"/>
          </a:p>
        </p:txBody>
      </p:sp>
    </p:spTree>
    <p:extLst>
      <p:ext uri="{BB962C8B-B14F-4D97-AF65-F5344CB8AC3E}">
        <p14:creationId xmlns:p14="http://schemas.microsoft.com/office/powerpoint/2010/main" val="41851778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So it falls on me to try and wrap up this study as we come to the closing chapters 11-13. There is too much here to read it all, so I will just pull out certain parts that I feel we should focus in on.</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In chapters 11-12, after the people had recommitted their lives to following God, Nehemiah helps to people to decide who is going to remain in Jerusalem, and who would return to their home towns around Judah (1 tenth of the people remained in Jerusalem – an interesting number). </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Once this had all been sorted Nehemiah brings everyone together for one final celebration as they dedicate the wall to God. This was a huge celebration with lots of music and singing, much of this taking place on top of the walls so that those far and wide would see and hear of the revival of God’s people.</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So, by the time we get to the final chapter of this book, things are amazing; a real mountain top experience for the people of God. </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At some point during this time Nehemiah returns to Persia to continue in his service to the king. Whilst he is away things seem to start to go downhill. We don’t know how long Nehemiah is away for, but I can only assume, like before, that he hears that things are not going well and he asks for permission to return to Jerusalem.</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We’re now going to pick up the story in Nehemiah 13, </a:t>
            </a:r>
            <a:r>
              <a:rPr lang="en-GB" sz="1200" b="1" kern="1200" dirty="0">
                <a:solidFill>
                  <a:srgbClr val="FF0000"/>
                </a:solidFill>
                <a:effectLst/>
                <a:latin typeface="+mn-lt"/>
                <a:ea typeface="+mn-ea"/>
                <a:cs typeface="+mn-cs"/>
              </a:rPr>
              <a:t>but before we do that I want to remind us all of the promises that the Israelites make back in chapter 10.</a:t>
            </a:r>
          </a:p>
          <a:p>
            <a:endParaRPr lang="en-GB" dirty="0"/>
          </a:p>
        </p:txBody>
      </p:sp>
      <p:sp>
        <p:nvSpPr>
          <p:cNvPr id="4" name="Header Placeholder 3"/>
          <p:cNvSpPr>
            <a:spLocks noGrp="1"/>
          </p:cNvSpPr>
          <p:nvPr>
            <p:ph type="hdr" sz="quarter"/>
          </p:nvPr>
        </p:nvSpPr>
        <p:spPr/>
        <p:txBody>
          <a:bodyPr/>
          <a:lstStyle/>
          <a:p>
            <a:r>
              <a:rPr lang="en-GB"/>
              <a:t>Nehemiah - The Finale</a:t>
            </a:r>
            <a:endParaRPr lang="en-GB" dirty="0"/>
          </a:p>
        </p:txBody>
      </p:sp>
      <p:sp>
        <p:nvSpPr>
          <p:cNvPr id="5" name="Slide Number Placeholder 4"/>
          <p:cNvSpPr>
            <a:spLocks noGrp="1"/>
          </p:cNvSpPr>
          <p:nvPr>
            <p:ph type="sldNum" sz="quarter" idx="5"/>
          </p:nvPr>
        </p:nvSpPr>
        <p:spPr/>
        <p:txBody>
          <a:bodyPr/>
          <a:lstStyle/>
          <a:p>
            <a:fld id="{9D17E58D-E03C-4394-B589-140204B9F8DE}" type="slidenum">
              <a:rPr lang="en-GB" smtClean="0"/>
              <a:t>2</a:t>
            </a:fld>
            <a:endParaRPr lang="en-GB"/>
          </a:p>
        </p:txBody>
      </p:sp>
    </p:spTree>
    <p:extLst>
      <p:ext uri="{BB962C8B-B14F-4D97-AF65-F5344CB8AC3E}">
        <p14:creationId xmlns:p14="http://schemas.microsoft.com/office/powerpoint/2010/main" val="18638601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We need to stop compromising over things we know are wrong</a:t>
            </a:r>
          </a:p>
          <a:p>
            <a:endParaRPr lang="en-GB" sz="1200" b="1"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Nehemiah Protected that which was good</a:t>
            </a:r>
          </a:p>
          <a:p>
            <a:r>
              <a:rPr lang="en-GB" sz="1200" kern="1200" dirty="0">
                <a:solidFill>
                  <a:schemeClr val="tx1"/>
                </a:solidFill>
                <a:effectLst/>
                <a:latin typeface="+mn-lt"/>
                <a:ea typeface="+mn-ea"/>
                <a:cs typeface="+mn-cs"/>
              </a:rPr>
              <a:t>Note in throwing out, Nehemiah also, in some cases, replaced what had been thrown out with what was meant to be there in the first place, such as restoring the tithes and offerings. In other cases he placed guards so that the wrong that was being dealt with couldn’t come back again. </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What good things have been lost in your life over time? Is it time to restore some of these things, these people, these places, and do we need to protect them? For example, do you place a guard over the time you spend with God? Nehemiah had to re-establish the Sabbath; do we? Do we need to make ourselves accountable to someone else in order to resist falling back into sin?</a:t>
            </a:r>
          </a:p>
          <a:p>
            <a:endParaRPr lang="en-GB" sz="1200" kern="1200" dirty="0">
              <a:solidFill>
                <a:schemeClr val="tx1"/>
              </a:solidFill>
              <a:effectLst/>
              <a:latin typeface="+mn-lt"/>
              <a:ea typeface="+mn-ea"/>
              <a:cs typeface="+mn-cs"/>
            </a:endParaRPr>
          </a:p>
          <a:p>
            <a:r>
              <a:rPr lang="en-GB" sz="1200" b="1" kern="1200" dirty="0">
                <a:solidFill>
                  <a:srgbClr val="FF0000"/>
                </a:solidFill>
                <a:effectLst/>
                <a:latin typeface="+mn-lt"/>
                <a:ea typeface="+mn-ea"/>
                <a:cs typeface="+mn-cs"/>
              </a:rPr>
              <a:t>It’s time for the church, for God’s people, to become distinct from the world again, to show that there is a better way, to clean up its act and to call sin, sin.</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NOTE: I know this sounds harsh and “uncompromising”. Surely God wants us to love people, to love the world!!! Yes he does, and we should always be reaching out to those around us and showing them God’s love. But I want to remind us – Nehemiah was trying to clean up the people of God, and what I am saying is that the church also needs to clean up. Only when we are clear ourselves about what is right and wrong will we be able to show the world that there is a better way to live.</a:t>
            </a:r>
          </a:p>
          <a:p>
            <a:endParaRPr lang="en-GB" sz="1200" kern="1200" dirty="0">
              <a:solidFill>
                <a:schemeClr val="tx1"/>
              </a:solidFill>
              <a:effectLst/>
              <a:latin typeface="+mn-lt"/>
              <a:ea typeface="+mn-ea"/>
              <a:cs typeface="+mn-cs"/>
            </a:endParaRPr>
          </a:p>
          <a:p>
            <a:r>
              <a:rPr lang="en-GB" sz="1200" b="1" kern="1200" dirty="0">
                <a:solidFill>
                  <a:srgbClr val="FF0000"/>
                </a:solidFill>
                <a:effectLst/>
                <a:latin typeface="+mn-lt"/>
                <a:ea typeface="+mn-ea"/>
                <a:cs typeface="+mn-cs"/>
              </a:rPr>
              <a:t>How can we show there is a better way, if we are no different to the world around us?</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I want to finish by talking about the importance of the Holy Spirit in all of this.</a:t>
            </a:r>
          </a:p>
          <a:p>
            <a:endParaRPr lang="en-GB" dirty="0"/>
          </a:p>
        </p:txBody>
      </p:sp>
      <p:sp>
        <p:nvSpPr>
          <p:cNvPr id="4" name="Header Placeholder 3"/>
          <p:cNvSpPr>
            <a:spLocks noGrp="1"/>
          </p:cNvSpPr>
          <p:nvPr>
            <p:ph type="hdr" sz="quarter"/>
          </p:nvPr>
        </p:nvSpPr>
        <p:spPr/>
        <p:txBody>
          <a:bodyPr/>
          <a:lstStyle/>
          <a:p>
            <a:r>
              <a:rPr lang="en-GB"/>
              <a:t>Nehemiah - The Finale</a:t>
            </a:r>
            <a:endParaRPr lang="en-GB" dirty="0"/>
          </a:p>
        </p:txBody>
      </p:sp>
      <p:sp>
        <p:nvSpPr>
          <p:cNvPr id="5" name="Slide Number Placeholder 4"/>
          <p:cNvSpPr>
            <a:spLocks noGrp="1"/>
          </p:cNvSpPr>
          <p:nvPr>
            <p:ph type="sldNum" sz="quarter" idx="5"/>
          </p:nvPr>
        </p:nvSpPr>
        <p:spPr/>
        <p:txBody>
          <a:bodyPr/>
          <a:lstStyle/>
          <a:p>
            <a:fld id="{9D17E58D-E03C-4394-B589-140204B9F8DE}" type="slidenum">
              <a:rPr lang="en-GB" smtClean="0"/>
              <a:t>20</a:t>
            </a:fld>
            <a:endParaRPr lang="en-GB"/>
          </a:p>
        </p:txBody>
      </p:sp>
    </p:spTree>
    <p:extLst>
      <p:ext uri="{BB962C8B-B14F-4D97-AF65-F5344CB8AC3E}">
        <p14:creationId xmlns:p14="http://schemas.microsoft.com/office/powerpoint/2010/main" val="2461122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If we want to persevere in the things of God, we need the Holy Spirit</a:t>
            </a:r>
          </a:p>
          <a:p>
            <a:endParaRPr lang="en-GB" sz="1200" b="1"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I want to take us back to when I introduced the book of Nehemiah and I said that just before all of this took place, Isaiah brought a prophesy. We read it in Isaiah 43:18-19  </a:t>
            </a:r>
            <a:r>
              <a:rPr lang="en-GB" sz="1200" i="1" kern="1200" baseline="30000" dirty="0">
                <a:solidFill>
                  <a:schemeClr val="tx1"/>
                </a:solidFill>
                <a:effectLst/>
                <a:latin typeface="+mn-lt"/>
                <a:ea typeface="+mn-ea"/>
                <a:cs typeface="+mn-cs"/>
              </a:rPr>
              <a:t>18</a:t>
            </a:r>
            <a:r>
              <a:rPr lang="en-GB" sz="1200" i="1" kern="1200" dirty="0">
                <a:solidFill>
                  <a:schemeClr val="tx1"/>
                </a:solidFill>
                <a:effectLst/>
                <a:latin typeface="+mn-lt"/>
                <a:ea typeface="+mn-ea"/>
                <a:cs typeface="+mn-cs"/>
              </a:rPr>
              <a:t> Forget the former things; do not dwell on the past. </a:t>
            </a:r>
            <a:r>
              <a:rPr lang="en-GB" sz="1200" i="1" kern="1200" baseline="30000" dirty="0">
                <a:solidFill>
                  <a:schemeClr val="tx1"/>
                </a:solidFill>
                <a:effectLst/>
                <a:latin typeface="+mn-lt"/>
                <a:ea typeface="+mn-ea"/>
                <a:cs typeface="+mn-cs"/>
              </a:rPr>
              <a:t>19</a:t>
            </a:r>
            <a:r>
              <a:rPr lang="en-GB" sz="1200" i="1" kern="1200" dirty="0">
                <a:solidFill>
                  <a:schemeClr val="tx1"/>
                </a:solidFill>
                <a:effectLst/>
                <a:latin typeface="+mn-lt"/>
                <a:ea typeface="+mn-ea"/>
                <a:cs typeface="+mn-cs"/>
              </a:rPr>
              <a:t> See, I am doing a new thing! Now it springs up; do you not perceive it? I am making a way in the wilderness and streams in the wasteland.</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Nehemiah’s generation did NOT see this new thing. In fact for the next 400 years things remained pretty stale in terms of the things of God, until we Jesus comes and leaves us with his Holy Spirit. The Holy Spirit is the new thing. Joel 2:28 </a:t>
            </a:r>
            <a:r>
              <a:rPr lang="en-GB" sz="1200" i="1" kern="1200" dirty="0">
                <a:solidFill>
                  <a:schemeClr val="tx1"/>
                </a:solidFill>
                <a:effectLst/>
                <a:latin typeface="+mn-lt"/>
                <a:ea typeface="+mn-ea"/>
                <a:cs typeface="+mn-cs"/>
              </a:rPr>
              <a:t>“I will pour out my Spirit on all flesh”, </a:t>
            </a:r>
            <a:r>
              <a:rPr lang="en-GB" sz="1200" i="0" kern="1200" dirty="0">
                <a:solidFill>
                  <a:schemeClr val="tx1"/>
                </a:solidFill>
                <a:effectLst/>
                <a:latin typeface="+mn-lt"/>
                <a:ea typeface="+mn-ea"/>
                <a:cs typeface="+mn-cs"/>
              </a:rPr>
              <a:t>not just the chosen few</a:t>
            </a:r>
            <a:r>
              <a:rPr lang="en-GB" sz="1200" i="1" kern="1200" dirty="0">
                <a:solidFill>
                  <a:schemeClr val="tx1"/>
                </a:solidFill>
                <a:effectLst/>
                <a:latin typeface="+mn-lt"/>
                <a:ea typeface="+mn-ea"/>
                <a:cs typeface="+mn-cs"/>
              </a:rPr>
              <a:t>. </a:t>
            </a:r>
            <a:r>
              <a:rPr lang="en-GB" sz="1200" i="0" kern="1200" dirty="0">
                <a:solidFill>
                  <a:schemeClr val="tx1"/>
                </a:solidFill>
                <a:effectLst/>
                <a:latin typeface="+mn-lt"/>
                <a:ea typeface="+mn-ea"/>
                <a:cs typeface="+mn-cs"/>
              </a:rPr>
              <a:t>Also, in </a:t>
            </a:r>
            <a:r>
              <a:rPr lang="en-GB" sz="1200" kern="1200" dirty="0">
                <a:solidFill>
                  <a:schemeClr val="tx1"/>
                </a:solidFill>
                <a:effectLst/>
                <a:latin typeface="+mn-lt"/>
                <a:ea typeface="+mn-ea"/>
                <a:cs typeface="+mn-cs"/>
              </a:rPr>
              <a:t>Jeremiah 31:33 we read</a:t>
            </a:r>
            <a:r>
              <a:rPr lang="en-GB" sz="1200" i="1" kern="1200" dirty="0">
                <a:solidFill>
                  <a:schemeClr val="tx1"/>
                </a:solidFill>
                <a:effectLst/>
                <a:latin typeface="+mn-lt"/>
                <a:ea typeface="+mn-ea"/>
                <a:cs typeface="+mn-cs"/>
              </a:rPr>
              <a:t> “This is the covenant I will make with the people of Israel after that time,” declares the LORD. “I will put my law in their minds and write it on their hearts. I will be their God, and they will be my people.</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What this story shows me is that with all the best will in the world, we can try and implement reform, but without a radical change from within, we will we will be overcome by the influence of the world, rather than the world be influenced by us for the things of God. </a:t>
            </a:r>
          </a:p>
          <a:p>
            <a:endParaRPr lang="en-GB" sz="1200" kern="1200" dirty="0">
              <a:solidFill>
                <a:schemeClr val="tx1"/>
              </a:solidFill>
              <a:effectLst/>
              <a:latin typeface="+mn-lt"/>
              <a:ea typeface="+mn-ea"/>
              <a:cs typeface="+mn-cs"/>
            </a:endParaRPr>
          </a:p>
          <a:p>
            <a:r>
              <a:rPr lang="en-GB" sz="1200" b="1" kern="1200" dirty="0">
                <a:solidFill>
                  <a:srgbClr val="FF0000"/>
                </a:solidFill>
                <a:effectLst/>
                <a:latin typeface="+mn-lt"/>
                <a:ea typeface="+mn-ea"/>
                <a:cs typeface="+mn-cs"/>
              </a:rPr>
              <a:t>We can only become what God wants us to be, salt and light, a distinct people of God, if we do this in the power of the Holy Spirit.</a:t>
            </a:r>
          </a:p>
          <a:p>
            <a:endParaRPr lang="en-GB" sz="1200" kern="1200" dirty="0">
              <a:solidFill>
                <a:schemeClr val="tx1"/>
              </a:solidFill>
              <a:effectLst/>
              <a:latin typeface="+mn-lt"/>
              <a:ea typeface="+mn-ea"/>
              <a:cs typeface="+mn-cs"/>
            </a:endParaRPr>
          </a:p>
          <a:p>
            <a:endParaRPr lang="en-GB" dirty="0"/>
          </a:p>
        </p:txBody>
      </p:sp>
      <p:sp>
        <p:nvSpPr>
          <p:cNvPr id="4" name="Header Placeholder 3"/>
          <p:cNvSpPr>
            <a:spLocks noGrp="1"/>
          </p:cNvSpPr>
          <p:nvPr>
            <p:ph type="hdr" sz="quarter"/>
          </p:nvPr>
        </p:nvSpPr>
        <p:spPr/>
        <p:txBody>
          <a:bodyPr/>
          <a:lstStyle/>
          <a:p>
            <a:r>
              <a:rPr lang="en-GB"/>
              <a:t>Nehemiah - The Finale</a:t>
            </a:r>
            <a:endParaRPr lang="en-GB" dirty="0"/>
          </a:p>
        </p:txBody>
      </p:sp>
      <p:sp>
        <p:nvSpPr>
          <p:cNvPr id="5" name="Slide Number Placeholder 4"/>
          <p:cNvSpPr>
            <a:spLocks noGrp="1"/>
          </p:cNvSpPr>
          <p:nvPr>
            <p:ph type="sldNum" sz="quarter" idx="5"/>
          </p:nvPr>
        </p:nvSpPr>
        <p:spPr/>
        <p:txBody>
          <a:bodyPr/>
          <a:lstStyle/>
          <a:p>
            <a:fld id="{9D17E58D-E03C-4394-B589-140204B9F8DE}" type="slidenum">
              <a:rPr lang="en-GB" smtClean="0"/>
              <a:t>21</a:t>
            </a:fld>
            <a:endParaRPr lang="en-GB"/>
          </a:p>
        </p:txBody>
      </p:sp>
    </p:spTree>
    <p:extLst>
      <p:ext uri="{BB962C8B-B14F-4D97-AF65-F5344CB8AC3E}">
        <p14:creationId xmlns:p14="http://schemas.microsoft.com/office/powerpoint/2010/main" val="38592956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kern="1200" dirty="0">
                <a:solidFill>
                  <a:schemeClr val="tx1"/>
                </a:solidFill>
                <a:effectLst/>
                <a:latin typeface="+mn-lt"/>
                <a:ea typeface="+mn-ea"/>
                <a:cs typeface="+mn-cs"/>
              </a:rPr>
              <a:t>If we want to persevere in the things of God, we need the Holy Spirit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I said in the very first preach on Nehemiah that perhaps the new thing for us, is actually a return to an old “new thing”. We need to once again reach to God for a fresh indwelling and empowering of the Holy Spirit. He will show us what needs to be put right, and he will give us the means to fulfil those promises we make to him.</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Jeremiah 6:16 This is what the Lord says:  “Stand at the crossroads and look; ask for the ancient paths, ask where the good way is, and walk in it, and you will find rest for your souls.” I think the church, including NLC is at a crossroads and we need to choose which way we are going to go? Are we going to choose the “good way”.</a:t>
            </a:r>
          </a:p>
          <a:p>
            <a:endParaRPr lang="en-GB" sz="1200" kern="1200" dirty="0">
              <a:solidFill>
                <a:schemeClr val="tx1"/>
              </a:solidFill>
              <a:effectLst/>
              <a:latin typeface="+mn-lt"/>
              <a:ea typeface="+mn-ea"/>
              <a:cs typeface="+mn-cs"/>
            </a:endParaRPr>
          </a:p>
          <a:p>
            <a:r>
              <a:rPr lang="en-GB" sz="1200" b="1" kern="1200" dirty="0">
                <a:solidFill>
                  <a:srgbClr val="FF0000"/>
                </a:solidFill>
                <a:effectLst/>
                <a:latin typeface="+mn-lt"/>
                <a:ea typeface="+mn-ea"/>
                <a:cs typeface="+mn-cs"/>
              </a:rPr>
              <a:t>Let’s not be like the nation of Israel in Nehemiah’s time who did so well in coming out of their lockdown, only to drift back into the very things that took them into lockdown in the first place. Let’s be like the early church who embraced the new thing, the Holy Spirit, and let’s change the world around us, starting firstly with our own house, and then spreading out to the communities he has placed us in.</a:t>
            </a:r>
          </a:p>
          <a:p>
            <a:endParaRPr lang="en-GB" dirty="0"/>
          </a:p>
        </p:txBody>
      </p:sp>
      <p:sp>
        <p:nvSpPr>
          <p:cNvPr id="4" name="Header Placeholder 3"/>
          <p:cNvSpPr>
            <a:spLocks noGrp="1"/>
          </p:cNvSpPr>
          <p:nvPr>
            <p:ph type="hdr" sz="quarter"/>
          </p:nvPr>
        </p:nvSpPr>
        <p:spPr/>
        <p:txBody>
          <a:bodyPr/>
          <a:lstStyle/>
          <a:p>
            <a:r>
              <a:rPr lang="en-GB"/>
              <a:t>Nehemiah - The Finale</a:t>
            </a:r>
            <a:endParaRPr lang="en-GB" dirty="0"/>
          </a:p>
        </p:txBody>
      </p:sp>
      <p:sp>
        <p:nvSpPr>
          <p:cNvPr id="5" name="Slide Number Placeholder 4"/>
          <p:cNvSpPr>
            <a:spLocks noGrp="1"/>
          </p:cNvSpPr>
          <p:nvPr>
            <p:ph type="sldNum" sz="quarter" idx="5"/>
          </p:nvPr>
        </p:nvSpPr>
        <p:spPr/>
        <p:txBody>
          <a:bodyPr/>
          <a:lstStyle/>
          <a:p>
            <a:fld id="{9D17E58D-E03C-4394-B589-140204B9F8DE}" type="slidenum">
              <a:rPr lang="en-GB" smtClean="0"/>
              <a:t>22</a:t>
            </a:fld>
            <a:endParaRPr lang="en-GB"/>
          </a:p>
        </p:txBody>
      </p:sp>
    </p:spTree>
    <p:extLst>
      <p:ext uri="{BB962C8B-B14F-4D97-AF65-F5344CB8AC3E}">
        <p14:creationId xmlns:p14="http://schemas.microsoft.com/office/powerpoint/2010/main" val="35463597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Promises, Promises, Promises</a:t>
            </a:r>
          </a:p>
          <a:p>
            <a:endParaRPr lang="en-GB" b="1" dirty="0"/>
          </a:p>
          <a:p>
            <a:pPr marL="228600" lvl="0" indent="-228600">
              <a:buFont typeface="+mj-lt"/>
              <a:buAutoNum type="arabicPeriod"/>
            </a:pPr>
            <a:r>
              <a:rPr lang="en-GB" sz="1200" kern="1200" dirty="0">
                <a:solidFill>
                  <a:schemeClr val="tx1"/>
                </a:solidFill>
                <a:effectLst/>
                <a:latin typeface="+mn-lt"/>
                <a:ea typeface="+mn-ea"/>
                <a:cs typeface="+mn-cs"/>
              </a:rPr>
              <a:t>Not give their sons or daughters in marriage to people of other religions. (v. 30)</a:t>
            </a:r>
          </a:p>
          <a:p>
            <a:pPr marL="228600" lvl="0" indent="-228600">
              <a:buFont typeface="+mj-lt"/>
              <a:buAutoNum type="arabicPeriod"/>
            </a:pPr>
            <a:r>
              <a:rPr lang="en-GB" sz="1200" kern="1200" dirty="0">
                <a:solidFill>
                  <a:schemeClr val="tx1"/>
                </a:solidFill>
                <a:effectLst/>
                <a:latin typeface="+mn-lt"/>
                <a:ea typeface="+mn-ea"/>
                <a:cs typeface="+mn-cs"/>
              </a:rPr>
              <a:t>Not do business with the neighbouring people groups on the Sabbath. (v. 31)</a:t>
            </a:r>
          </a:p>
          <a:p>
            <a:pPr marL="228600" lvl="0" indent="-228600">
              <a:buFont typeface="+mj-lt"/>
              <a:buAutoNum type="arabicPeriod"/>
            </a:pPr>
            <a:r>
              <a:rPr lang="en-GB" sz="1200" kern="1200" dirty="0">
                <a:solidFill>
                  <a:schemeClr val="tx1"/>
                </a:solidFill>
                <a:effectLst/>
                <a:latin typeface="+mn-lt"/>
                <a:ea typeface="+mn-ea"/>
                <a:cs typeface="+mn-cs"/>
              </a:rPr>
              <a:t>Give money towards the Temple needs. (v. 32-33)</a:t>
            </a:r>
          </a:p>
          <a:p>
            <a:pPr marL="228600" lvl="0" indent="-228600">
              <a:buFont typeface="+mj-lt"/>
              <a:buAutoNum type="arabicPeriod"/>
            </a:pPr>
            <a:r>
              <a:rPr lang="en-GB" sz="1200" kern="1200" dirty="0">
                <a:solidFill>
                  <a:schemeClr val="tx1"/>
                </a:solidFill>
                <a:effectLst/>
                <a:latin typeface="+mn-lt"/>
                <a:ea typeface="+mn-ea"/>
                <a:cs typeface="+mn-cs"/>
              </a:rPr>
              <a:t>Have the priests and Levites alternate their work. (v. 34)</a:t>
            </a:r>
          </a:p>
          <a:p>
            <a:pPr marL="228600" lvl="0" indent="-228600">
              <a:buFont typeface="+mj-lt"/>
              <a:buAutoNum type="arabicPeriod"/>
            </a:pPr>
            <a:r>
              <a:rPr lang="en-GB" sz="1200" kern="1200" dirty="0">
                <a:solidFill>
                  <a:schemeClr val="tx1"/>
                </a:solidFill>
                <a:effectLst/>
                <a:latin typeface="+mn-lt"/>
                <a:ea typeface="+mn-ea"/>
                <a:cs typeface="+mn-cs"/>
              </a:rPr>
              <a:t>Bring the first fruits of their crops to the Temple. (v. 35)</a:t>
            </a:r>
          </a:p>
          <a:p>
            <a:pPr marL="228600" lvl="0" indent="-228600">
              <a:buFont typeface="+mj-lt"/>
              <a:buAutoNum type="arabicPeriod"/>
            </a:pPr>
            <a:r>
              <a:rPr lang="en-GB" sz="1200" kern="1200" dirty="0">
                <a:solidFill>
                  <a:schemeClr val="tx1"/>
                </a:solidFill>
                <a:effectLst/>
                <a:latin typeface="+mn-lt"/>
                <a:ea typeface="+mn-ea"/>
                <a:cs typeface="+mn-cs"/>
              </a:rPr>
              <a:t>Bring the first born of their sons and cattle to the Temple for consecration. (v. 36)</a:t>
            </a:r>
          </a:p>
          <a:p>
            <a:pPr marL="228600" lvl="0" indent="-228600">
              <a:buFont typeface="+mj-lt"/>
              <a:buAutoNum type="arabicPeriod"/>
            </a:pPr>
            <a:r>
              <a:rPr lang="en-GB" sz="1200" kern="1200" dirty="0">
                <a:solidFill>
                  <a:schemeClr val="tx1"/>
                </a:solidFill>
                <a:effectLst/>
                <a:latin typeface="+mn-lt"/>
                <a:ea typeface="+mn-ea"/>
                <a:cs typeface="+mn-cs"/>
              </a:rPr>
              <a:t>Bring the first of their food supplies and their tithes to fill the storehouses of the Temple treasury. (v. 37-39)</a:t>
            </a:r>
          </a:p>
          <a:p>
            <a:pPr marL="228600" lvl="0" indent="-228600">
              <a:buFont typeface="+mj-lt"/>
              <a:buAutoNum type="arabicPeriod"/>
            </a:pPr>
            <a:r>
              <a:rPr lang="en-GB" sz="1200" kern="1200" dirty="0">
                <a:solidFill>
                  <a:schemeClr val="tx1"/>
                </a:solidFill>
                <a:effectLst/>
                <a:latin typeface="+mn-lt"/>
                <a:ea typeface="+mn-ea"/>
                <a:cs typeface="+mn-cs"/>
              </a:rPr>
              <a:t>Not neglect the house of God. (v. 39)</a:t>
            </a:r>
          </a:p>
          <a:p>
            <a:endParaRPr lang="en-GB" b="1" dirty="0"/>
          </a:p>
          <a:p>
            <a:r>
              <a:rPr lang="en-GB" sz="1200" kern="1200" dirty="0">
                <a:solidFill>
                  <a:schemeClr val="tx1"/>
                </a:solidFill>
                <a:effectLst/>
                <a:latin typeface="+mn-lt"/>
                <a:ea typeface="+mn-ea"/>
                <a:cs typeface="+mn-cs"/>
              </a:rPr>
              <a:t>These are great promises and certainly demonstrated the desire of God’s people to get themselves right before God. </a:t>
            </a:r>
          </a:p>
          <a:p>
            <a:endParaRPr lang="en-GB" b="1" dirty="0"/>
          </a:p>
          <a:p>
            <a:r>
              <a:rPr lang="en-GB" b="1" dirty="0">
                <a:solidFill>
                  <a:srgbClr val="FF0000"/>
                </a:solidFill>
              </a:rPr>
              <a:t>As we now read through chapter 13, see if you can identify which of these promises get broken.</a:t>
            </a:r>
          </a:p>
        </p:txBody>
      </p:sp>
      <p:sp>
        <p:nvSpPr>
          <p:cNvPr id="4" name="Header Placeholder 3"/>
          <p:cNvSpPr>
            <a:spLocks noGrp="1"/>
          </p:cNvSpPr>
          <p:nvPr>
            <p:ph type="hdr" sz="quarter"/>
          </p:nvPr>
        </p:nvSpPr>
        <p:spPr/>
        <p:txBody>
          <a:bodyPr/>
          <a:lstStyle/>
          <a:p>
            <a:r>
              <a:rPr lang="en-GB"/>
              <a:t>Nehemiah - The Finale</a:t>
            </a:r>
            <a:endParaRPr lang="en-GB" dirty="0"/>
          </a:p>
        </p:txBody>
      </p:sp>
      <p:sp>
        <p:nvSpPr>
          <p:cNvPr id="5" name="Slide Number Placeholder 4"/>
          <p:cNvSpPr>
            <a:spLocks noGrp="1"/>
          </p:cNvSpPr>
          <p:nvPr>
            <p:ph type="sldNum" sz="quarter" idx="5"/>
          </p:nvPr>
        </p:nvSpPr>
        <p:spPr/>
        <p:txBody>
          <a:bodyPr/>
          <a:lstStyle/>
          <a:p>
            <a:fld id="{9D17E58D-E03C-4394-B589-140204B9F8DE}" type="slidenum">
              <a:rPr lang="en-GB" smtClean="0"/>
              <a:t>3</a:t>
            </a:fld>
            <a:endParaRPr lang="en-GB"/>
          </a:p>
        </p:txBody>
      </p:sp>
    </p:spTree>
    <p:extLst>
      <p:ext uri="{BB962C8B-B14F-4D97-AF65-F5344CB8AC3E}">
        <p14:creationId xmlns:p14="http://schemas.microsoft.com/office/powerpoint/2010/main" val="8650109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Nehemiah 13</a:t>
            </a:r>
          </a:p>
          <a:p>
            <a:endParaRPr lang="en-GB" b="1" dirty="0"/>
          </a:p>
          <a:p>
            <a:r>
              <a:rPr lang="en-GB" sz="1200" b="1" kern="1200" dirty="0">
                <a:solidFill>
                  <a:schemeClr val="tx1"/>
                </a:solidFill>
                <a:effectLst/>
                <a:latin typeface="+mn-lt"/>
                <a:ea typeface="+mn-ea"/>
                <a:cs typeface="+mn-cs"/>
              </a:rPr>
              <a:t>13</a:t>
            </a:r>
            <a:r>
              <a:rPr lang="en-GB" sz="1200" kern="1200" dirty="0">
                <a:solidFill>
                  <a:schemeClr val="tx1"/>
                </a:solidFill>
                <a:effectLst/>
                <a:latin typeface="+mn-lt"/>
                <a:ea typeface="+mn-ea"/>
                <a:cs typeface="+mn-cs"/>
              </a:rPr>
              <a:t> On that same day, as the Book of Moses was being read to the people, the passage was found that said no Ammonite or Moabite should ever be permitted to enter the assembly of God.[</a:t>
            </a:r>
            <a:r>
              <a:rPr lang="en-GB" sz="1200" u="sng" kern="1200" dirty="0">
                <a:solidFill>
                  <a:schemeClr val="tx1"/>
                </a:solidFill>
                <a:effectLst/>
                <a:latin typeface="+mn-lt"/>
                <a:ea typeface="+mn-ea"/>
                <a:cs typeface="+mn-cs"/>
                <a:hlinkClick r:id="rId3" tooltip="See footnote a"/>
              </a:rPr>
              <a:t>a</a:t>
            </a:r>
            <a:r>
              <a:rPr lang="en-GB" sz="1200" kern="1200" dirty="0">
                <a:solidFill>
                  <a:schemeClr val="tx1"/>
                </a:solidFill>
                <a:effectLst/>
                <a:latin typeface="+mn-lt"/>
                <a:ea typeface="+mn-ea"/>
                <a:cs typeface="+mn-cs"/>
              </a:rPr>
              <a:t>] </a:t>
            </a:r>
            <a:r>
              <a:rPr lang="en-GB" sz="1200" kern="1200" baseline="30000" dirty="0">
                <a:solidFill>
                  <a:schemeClr val="tx1"/>
                </a:solidFill>
                <a:effectLst/>
                <a:latin typeface="+mn-lt"/>
                <a:ea typeface="+mn-ea"/>
                <a:cs typeface="+mn-cs"/>
              </a:rPr>
              <a:t>2</a:t>
            </a:r>
            <a:r>
              <a:rPr lang="en-GB" sz="1200" kern="1200" dirty="0">
                <a:solidFill>
                  <a:schemeClr val="tx1"/>
                </a:solidFill>
                <a:effectLst/>
                <a:latin typeface="+mn-lt"/>
                <a:ea typeface="+mn-ea"/>
                <a:cs typeface="+mn-cs"/>
              </a:rPr>
              <a:t> For they had not provided the Israelites with food and water in the wilderness. Instead, they hired Balaam to curse them, though our God turned the curse into a blessing. </a:t>
            </a:r>
            <a:r>
              <a:rPr lang="en-GB" sz="1200" kern="1200" baseline="30000" dirty="0">
                <a:solidFill>
                  <a:schemeClr val="tx1"/>
                </a:solidFill>
                <a:effectLst/>
                <a:latin typeface="+mn-lt"/>
                <a:ea typeface="+mn-ea"/>
                <a:cs typeface="+mn-cs"/>
              </a:rPr>
              <a:t>3</a:t>
            </a:r>
            <a:r>
              <a:rPr lang="en-GB" sz="1200" kern="1200" dirty="0">
                <a:solidFill>
                  <a:schemeClr val="tx1"/>
                </a:solidFill>
                <a:effectLst/>
                <a:latin typeface="+mn-lt"/>
                <a:ea typeface="+mn-ea"/>
                <a:cs typeface="+mn-cs"/>
              </a:rPr>
              <a:t> When this passage of the Law was read, all those of foreign descent were immediately excluded from the assembly.</a:t>
            </a:r>
          </a:p>
        </p:txBody>
      </p:sp>
      <p:sp>
        <p:nvSpPr>
          <p:cNvPr id="4" name="Header Placeholder 3"/>
          <p:cNvSpPr>
            <a:spLocks noGrp="1"/>
          </p:cNvSpPr>
          <p:nvPr>
            <p:ph type="hdr" sz="quarter"/>
          </p:nvPr>
        </p:nvSpPr>
        <p:spPr/>
        <p:txBody>
          <a:bodyPr/>
          <a:lstStyle/>
          <a:p>
            <a:r>
              <a:rPr lang="en-GB"/>
              <a:t>Nehemiah - The Finale</a:t>
            </a:r>
            <a:endParaRPr lang="en-GB" dirty="0"/>
          </a:p>
        </p:txBody>
      </p:sp>
      <p:sp>
        <p:nvSpPr>
          <p:cNvPr id="5" name="Slide Number Placeholder 4"/>
          <p:cNvSpPr>
            <a:spLocks noGrp="1"/>
          </p:cNvSpPr>
          <p:nvPr>
            <p:ph type="sldNum" sz="quarter" idx="5"/>
          </p:nvPr>
        </p:nvSpPr>
        <p:spPr/>
        <p:txBody>
          <a:bodyPr/>
          <a:lstStyle/>
          <a:p>
            <a:fld id="{9D17E58D-E03C-4394-B589-140204B9F8DE}" type="slidenum">
              <a:rPr lang="en-GB" smtClean="0"/>
              <a:t>4</a:t>
            </a:fld>
            <a:endParaRPr lang="en-GB"/>
          </a:p>
        </p:txBody>
      </p:sp>
    </p:spTree>
    <p:extLst>
      <p:ext uri="{BB962C8B-B14F-4D97-AF65-F5344CB8AC3E}">
        <p14:creationId xmlns:p14="http://schemas.microsoft.com/office/powerpoint/2010/main" val="23947820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Nehemiah 13</a:t>
            </a:r>
          </a:p>
          <a:p>
            <a:endParaRPr lang="en-GB" b="1" dirty="0"/>
          </a:p>
          <a:p>
            <a:r>
              <a:rPr lang="en-GB" sz="1200" b="1" kern="1200" baseline="30000" dirty="0">
                <a:solidFill>
                  <a:schemeClr val="tx1"/>
                </a:solidFill>
                <a:effectLst/>
                <a:latin typeface="+mn-lt"/>
                <a:ea typeface="+mn-ea"/>
                <a:cs typeface="+mn-cs"/>
              </a:rPr>
              <a:t>4 </a:t>
            </a:r>
            <a:r>
              <a:rPr lang="en-GB" sz="1200" kern="1200" dirty="0">
                <a:solidFill>
                  <a:schemeClr val="tx1"/>
                </a:solidFill>
                <a:effectLst/>
                <a:latin typeface="+mn-lt"/>
                <a:ea typeface="+mn-ea"/>
                <a:cs typeface="+mn-cs"/>
              </a:rPr>
              <a:t>Before this had happened, </a:t>
            </a:r>
            <a:r>
              <a:rPr lang="en-GB" sz="1200" kern="1200" dirty="0" err="1">
                <a:solidFill>
                  <a:schemeClr val="tx1"/>
                </a:solidFill>
                <a:effectLst/>
                <a:latin typeface="+mn-lt"/>
                <a:ea typeface="+mn-ea"/>
                <a:cs typeface="+mn-cs"/>
              </a:rPr>
              <a:t>Eliashib</a:t>
            </a:r>
            <a:r>
              <a:rPr lang="en-GB" sz="1200" kern="1200" dirty="0">
                <a:solidFill>
                  <a:schemeClr val="tx1"/>
                </a:solidFill>
                <a:effectLst/>
                <a:latin typeface="+mn-lt"/>
                <a:ea typeface="+mn-ea"/>
                <a:cs typeface="+mn-cs"/>
              </a:rPr>
              <a:t> the priest, who had been appointed as supervisor of the storerooms of the Temple of our God and who was also a relative of </a:t>
            </a:r>
            <a:r>
              <a:rPr lang="en-GB" sz="1200" kern="1200" dirty="0" err="1">
                <a:solidFill>
                  <a:schemeClr val="tx1"/>
                </a:solidFill>
                <a:effectLst/>
                <a:latin typeface="+mn-lt"/>
                <a:ea typeface="+mn-ea"/>
                <a:cs typeface="+mn-cs"/>
              </a:rPr>
              <a:t>Tobiah</a:t>
            </a:r>
            <a:r>
              <a:rPr lang="en-GB" sz="1200" kern="1200" dirty="0">
                <a:solidFill>
                  <a:schemeClr val="tx1"/>
                </a:solidFill>
                <a:effectLst/>
                <a:latin typeface="+mn-lt"/>
                <a:ea typeface="+mn-ea"/>
                <a:cs typeface="+mn-cs"/>
              </a:rPr>
              <a:t>, </a:t>
            </a:r>
            <a:r>
              <a:rPr lang="en-GB" sz="1200" b="1" kern="1200" baseline="30000" dirty="0">
                <a:solidFill>
                  <a:schemeClr val="tx1"/>
                </a:solidFill>
                <a:effectLst/>
                <a:latin typeface="+mn-lt"/>
                <a:ea typeface="+mn-ea"/>
                <a:cs typeface="+mn-cs"/>
              </a:rPr>
              <a:t>5 </a:t>
            </a:r>
            <a:r>
              <a:rPr lang="en-GB" sz="1200" kern="1200" dirty="0">
                <a:solidFill>
                  <a:schemeClr val="tx1"/>
                </a:solidFill>
                <a:effectLst/>
                <a:latin typeface="+mn-lt"/>
                <a:ea typeface="+mn-ea"/>
                <a:cs typeface="+mn-cs"/>
              </a:rPr>
              <a:t>had converted a large storage room and placed it at </a:t>
            </a:r>
            <a:r>
              <a:rPr lang="en-GB" sz="1200" kern="1200" dirty="0" err="1">
                <a:solidFill>
                  <a:schemeClr val="tx1"/>
                </a:solidFill>
                <a:effectLst/>
                <a:latin typeface="+mn-lt"/>
                <a:ea typeface="+mn-ea"/>
                <a:cs typeface="+mn-cs"/>
              </a:rPr>
              <a:t>Tobiah’s</a:t>
            </a:r>
            <a:r>
              <a:rPr lang="en-GB" sz="1200" kern="1200" dirty="0">
                <a:solidFill>
                  <a:schemeClr val="tx1"/>
                </a:solidFill>
                <a:effectLst/>
                <a:latin typeface="+mn-lt"/>
                <a:ea typeface="+mn-ea"/>
                <a:cs typeface="+mn-cs"/>
              </a:rPr>
              <a:t> disposal. The room had previously been used for storing the grain offerings, the frankincense, various articles for the Temple, and the tithes of grain, new wine, and olive oil (which were prescribed for the Levites, the singers, and the gatekeepers), as well as the offerings for the priests.</a:t>
            </a:r>
          </a:p>
          <a:p>
            <a:endParaRPr lang="en-GB" b="1" dirty="0"/>
          </a:p>
        </p:txBody>
      </p:sp>
      <p:sp>
        <p:nvSpPr>
          <p:cNvPr id="4" name="Header Placeholder 3"/>
          <p:cNvSpPr>
            <a:spLocks noGrp="1"/>
          </p:cNvSpPr>
          <p:nvPr>
            <p:ph type="hdr" sz="quarter"/>
          </p:nvPr>
        </p:nvSpPr>
        <p:spPr/>
        <p:txBody>
          <a:bodyPr/>
          <a:lstStyle/>
          <a:p>
            <a:r>
              <a:rPr lang="en-GB"/>
              <a:t>Nehemiah - The Finale</a:t>
            </a:r>
            <a:endParaRPr lang="en-GB" dirty="0"/>
          </a:p>
        </p:txBody>
      </p:sp>
      <p:sp>
        <p:nvSpPr>
          <p:cNvPr id="5" name="Slide Number Placeholder 4"/>
          <p:cNvSpPr>
            <a:spLocks noGrp="1"/>
          </p:cNvSpPr>
          <p:nvPr>
            <p:ph type="sldNum" sz="quarter" idx="5"/>
          </p:nvPr>
        </p:nvSpPr>
        <p:spPr/>
        <p:txBody>
          <a:bodyPr/>
          <a:lstStyle/>
          <a:p>
            <a:fld id="{9D17E58D-E03C-4394-B589-140204B9F8DE}" type="slidenum">
              <a:rPr lang="en-GB" smtClean="0"/>
              <a:t>5</a:t>
            </a:fld>
            <a:endParaRPr lang="en-GB"/>
          </a:p>
        </p:txBody>
      </p:sp>
    </p:spTree>
    <p:extLst>
      <p:ext uri="{BB962C8B-B14F-4D97-AF65-F5344CB8AC3E}">
        <p14:creationId xmlns:p14="http://schemas.microsoft.com/office/powerpoint/2010/main" val="28352285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Nehemiah 13</a:t>
            </a:r>
          </a:p>
          <a:p>
            <a:endParaRPr lang="en-GB" b="1" dirty="0"/>
          </a:p>
          <a:p>
            <a:r>
              <a:rPr lang="en-GB" sz="1200" b="1" kern="1200" baseline="30000" dirty="0">
                <a:solidFill>
                  <a:schemeClr val="tx1"/>
                </a:solidFill>
                <a:effectLst/>
                <a:latin typeface="+mn-lt"/>
                <a:ea typeface="+mn-ea"/>
                <a:cs typeface="+mn-cs"/>
              </a:rPr>
              <a:t>6 </a:t>
            </a:r>
            <a:r>
              <a:rPr lang="en-GB" sz="1200" kern="1200" dirty="0">
                <a:solidFill>
                  <a:schemeClr val="tx1"/>
                </a:solidFill>
                <a:effectLst/>
                <a:latin typeface="+mn-lt"/>
                <a:ea typeface="+mn-ea"/>
                <a:cs typeface="+mn-cs"/>
              </a:rPr>
              <a:t>I was not in Jerusalem at that time, for I had returned to King Artaxerxes of Babylon in the thirty-second year of his reign,</a:t>
            </a:r>
            <a:r>
              <a:rPr lang="en-GB" sz="1200" kern="1200" baseline="30000" dirty="0">
                <a:solidFill>
                  <a:schemeClr val="tx1"/>
                </a:solidFill>
                <a:effectLst/>
                <a:latin typeface="+mn-lt"/>
                <a:ea typeface="+mn-ea"/>
                <a:cs typeface="+mn-cs"/>
              </a:rPr>
              <a:t>[</a:t>
            </a:r>
            <a:r>
              <a:rPr lang="en-GB" sz="1200" u="sng" kern="1200" baseline="30000" dirty="0">
                <a:solidFill>
                  <a:schemeClr val="tx1"/>
                </a:solidFill>
                <a:effectLst/>
                <a:latin typeface="+mn-lt"/>
                <a:ea typeface="+mn-ea"/>
                <a:cs typeface="+mn-cs"/>
                <a:hlinkClick r:id="rId3" tooltip="See footnote b"/>
              </a:rPr>
              <a:t>b</a:t>
            </a:r>
            <a:r>
              <a:rPr lang="en-GB" sz="1200" kern="1200" baseline="30000" dirty="0">
                <a:solidFill>
                  <a:schemeClr val="tx1"/>
                </a:solidFill>
                <a:effectLst/>
                <a:latin typeface="+mn-lt"/>
                <a:ea typeface="+mn-ea"/>
                <a:cs typeface="+mn-cs"/>
              </a:rPr>
              <a:t>]</a:t>
            </a:r>
            <a:r>
              <a:rPr lang="en-GB" sz="1200" kern="1200" dirty="0">
                <a:solidFill>
                  <a:schemeClr val="tx1"/>
                </a:solidFill>
                <a:effectLst/>
                <a:latin typeface="+mn-lt"/>
                <a:ea typeface="+mn-ea"/>
                <a:cs typeface="+mn-cs"/>
              </a:rPr>
              <a:t> though I later asked his permission to return. </a:t>
            </a:r>
            <a:r>
              <a:rPr lang="en-GB" sz="1200" b="1" kern="1200" baseline="30000" dirty="0">
                <a:solidFill>
                  <a:schemeClr val="tx1"/>
                </a:solidFill>
                <a:effectLst/>
                <a:latin typeface="+mn-lt"/>
                <a:ea typeface="+mn-ea"/>
                <a:cs typeface="+mn-cs"/>
              </a:rPr>
              <a:t>7 </a:t>
            </a:r>
            <a:r>
              <a:rPr lang="en-GB" sz="1200" kern="1200" dirty="0">
                <a:solidFill>
                  <a:schemeClr val="tx1"/>
                </a:solidFill>
                <a:effectLst/>
                <a:latin typeface="+mn-lt"/>
                <a:ea typeface="+mn-ea"/>
                <a:cs typeface="+mn-cs"/>
              </a:rPr>
              <a:t>When I arrived back in Jerusalem, I learned about </a:t>
            </a:r>
            <a:r>
              <a:rPr lang="en-GB" sz="1200" kern="1200" dirty="0" err="1">
                <a:solidFill>
                  <a:schemeClr val="tx1"/>
                </a:solidFill>
                <a:effectLst/>
                <a:latin typeface="+mn-lt"/>
                <a:ea typeface="+mn-ea"/>
                <a:cs typeface="+mn-cs"/>
              </a:rPr>
              <a:t>Eliashib’s</a:t>
            </a:r>
            <a:r>
              <a:rPr lang="en-GB" sz="1200" kern="1200" dirty="0">
                <a:solidFill>
                  <a:schemeClr val="tx1"/>
                </a:solidFill>
                <a:effectLst/>
                <a:latin typeface="+mn-lt"/>
                <a:ea typeface="+mn-ea"/>
                <a:cs typeface="+mn-cs"/>
              </a:rPr>
              <a:t> evil deed in providing </a:t>
            </a:r>
            <a:r>
              <a:rPr lang="en-GB" sz="1200" kern="1200" dirty="0" err="1">
                <a:solidFill>
                  <a:schemeClr val="tx1"/>
                </a:solidFill>
                <a:effectLst/>
                <a:latin typeface="+mn-lt"/>
                <a:ea typeface="+mn-ea"/>
                <a:cs typeface="+mn-cs"/>
              </a:rPr>
              <a:t>Tobiah</a:t>
            </a:r>
            <a:r>
              <a:rPr lang="en-GB" sz="1200" kern="1200" dirty="0">
                <a:solidFill>
                  <a:schemeClr val="tx1"/>
                </a:solidFill>
                <a:effectLst/>
                <a:latin typeface="+mn-lt"/>
                <a:ea typeface="+mn-ea"/>
                <a:cs typeface="+mn-cs"/>
              </a:rPr>
              <a:t> with a room in the courtyards of the Temple of God. </a:t>
            </a:r>
            <a:r>
              <a:rPr lang="en-GB" sz="1200" b="1" kern="1200" baseline="30000" dirty="0">
                <a:solidFill>
                  <a:schemeClr val="tx1"/>
                </a:solidFill>
                <a:effectLst/>
                <a:latin typeface="+mn-lt"/>
                <a:ea typeface="+mn-ea"/>
                <a:cs typeface="+mn-cs"/>
              </a:rPr>
              <a:t>8 </a:t>
            </a:r>
            <a:r>
              <a:rPr lang="en-GB" sz="1200" kern="1200" dirty="0">
                <a:solidFill>
                  <a:schemeClr val="tx1"/>
                </a:solidFill>
                <a:effectLst/>
                <a:latin typeface="+mn-lt"/>
                <a:ea typeface="+mn-ea"/>
                <a:cs typeface="+mn-cs"/>
              </a:rPr>
              <a:t>I became very upset and threw all of </a:t>
            </a:r>
            <a:r>
              <a:rPr lang="en-GB" sz="1200" kern="1200" dirty="0" err="1">
                <a:solidFill>
                  <a:schemeClr val="tx1"/>
                </a:solidFill>
                <a:effectLst/>
                <a:latin typeface="+mn-lt"/>
                <a:ea typeface="+mn-ea"/>
                <a:cs typeface="+mn-cs"/>
              </a:rPr>
              <a:t>Tobiah’s</a:t>
            </a:r>
            <a:r>
              <a:rPr lang="en-GB" sz="1200" kern="1200" dirty="0">
                <a:solidFill>
                  <a:schemeClr val="tx1"/>
                </a:solidFill>
                <a:effectLst/>
                <a:latin typeface="+mn-lt"/>
                <a:ea typeface="+mn-ea"/>
                <a:cs typeface="+mn-cs"/>
              </a:rPr>
              <a:t> belongings out of the room. </a:t>
            </a:r>
            <a:r>
              <a:rPr lang="en-GB" sz="1200" b="1" kern="1200" baseline="30000" dirty="0">
                <a:solidFill>
                  <a:schemeClr val="tx1"/>
                </a:solidFill>
                <a:effectLst/>
                <a:latin typeface="+mn-lt"/>
                <a:ea typeface="+mn-ea"/>
                <a:cs typeface="+mn-cs"/>
              </a:rPr>
              <a:t>9 </a:t>
            </a:r>
            <a:r>
              <a:rPr lang="en-GB" sz="1200" kern="1200" dirty="0">
                <a:solidFill>
                  <a:schemeClr val="tx1"/>
                </a:solidFill>
                <a:effectLst/>
                <a:latin typeface="+mn-lt"/>
                <a:ea typeface="+mn-ea"/>
                <a:cs typeface="+mn-cs"/>
              </a:rPr>
              <a:t>Then I demanded that the rooms be purified, and I brought back the articles for God’s Temple, the grain offerings, and the frankincense.</a:t>
            </a:r>
          </a:p>
          <a:p>
            <a:endParaRPr lang="en-GB" b="1" dirty="0"/>
          </a:p>
        </p:txBody>
      </p:sp>
      <p:sp>
        <p:nvSpPr>
          <p:cNvPr id="4" name="Header Placeholder 3"/>
          <p:cNvSpPr>
            <a:spLocks noGrp="1"/>
          </p:cNvSpPr>
          <p:nvPr>
            <p:ph type="hdr" sz="quarter"/>
          </p:nvPr>
        </p:nvSpPr>
        <p:spPr/>
        <p:txBody>
          <a:bodyPr/>
          <a:lstStyle/>
          <a:p>
            <a:r>
              <a:rPr lang="en-GB"/>
              <a:t>Nehemiah - The Finale</a:t>
            </a:r>
            <a:endParaRPr lang="en-GB" dirty="0"/>
          </a:p>
        </p:txBody>
      </p:sp>
      <p:sp>
        <p:nvSpPr>
          <p:cNvPr id="5" name="Slide Number Placeholder 4"/>
          <p:cNvSpPr>
            <a:spLocks noGrp="1"/>
          </p:cNvSpPr>
          <p:nvPr>
            <p:ph type="sldNum" sz="quarter" idx="5"/>
          </p:nvPr>
        </p:nvSpPr>
        <p:spPr/>
        <p:txBody>
          <a:bodyPr/>
          <a:lstStyle/>
          <a:p>
            <a:fld id="{9D17E58D-E03C-4394-B589-140204B9F8DE}" type="slidenum">
              <a:rPr lang="en-GB" smtClean="0"/>
              <a:t>6</a:t>
            </a:fld>
            <a:endParaRPr lang="en-GB"/>
          </a:p>
        </p:txBody>
      </p:sp>
    </p:spTree>
    <p:extLst>
      <p:ext uri="{BB962C8B-B14F-4D97-AF65-F5344CB8AC3E}">
        <p14:creationId xmlns:p14="http://schemas.microsoft.com/office/powerpoint/2010/main" val="27957166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Nehemiah 13</a:t>
            </a:r>
          </a:p>
          <a:p>
            <a:endParaRPr lang="en-GB" b="1" dirty="0"/>
          </a:p>
          <a:p>
            <a:r>
              <a:rPr lang="en-GB" sz="1200" b="1" kern="1200" baseline="30000" dirty="0">
                <a:solidFill>
                  <a:schemeClr val="tx1"/>
                </a:solidFill>
                <a:effectLst/>
                <a:latin typeface="+mn-lt"/>
                <a:ea typeface="+mn-ea"/>
                <a:cs typeface="+mn-cs"/>
              </a:rPr>
              <a:t>10 </a:t>
            </a:r>
            <a:r>
              <a:rPr lang="en-GB" sz="1200" kern="1200" dirty="0">
                <a:solidFill>
                  <a:schemeClr val="tx1"/>
                </a:solidFill>
                <a:effectLst/>
                <a:latin typeface="+mn-lt"/>
                <a:ea typeface="+mn-ea"/>
                <a:cs typeface="+mn-cs"/>
              </a:rPr>
              <a:t>I also discovered that the Levites had not been given their prescribed portions of food, so they and the singers who were to conduct the worship services had all returned to work their fields. </a:t>
            </a:r>
            <a:r>
              <a:rPr lang="en-GB" sz="1200" b="1" kern="1200" baseline="30000" dirty="0">
                <a:solidFill>
                  <a:schemeClr val="tx1"/>
                </a:solidFill>
                <a:effectLst/>
                <a:latin typeface="+mn-lt"/>
                <a:ea typeface="+mn-ea"/>
                <a:cs typeface="+mn-cs"/>
              </a:rPr>
              <a:t>11 </a:t>
            </a:r>
            <a:r>
              <a:rPr lang="en-GB" sz="1200" kern="1200" dirty="0">
                <a:solidFill>
                  <a:schemeClr val="tx1"/>
                </a:solidFill>
                <a:effectLst/>
                <a:latin typeface="+mn-lt"/>
                <a:ea typeface="+mn-ea"/>
                <a:cs typeface="+mn-cs"/>
              </a:rPr>
              <a:t>I immediately confronted the leaders and demanded, “Why has the Temple of God been neglected?” Then I called all the Levites back again and restored them to their proper duties. </a:t>
            </a:r>
            <a:r>
              <a:rPr lang="en-GB" sz="1200" b="1" kern="1200" baseline="30000" dirty="0">
                <a:solidFill>
                  <a:schemeClr val="tx1"/>
                </a:solidFill>
                <a:effectLst/>
                <a:latin typeface="+mn-lt"/>
                <a:ea typeface="+mn-ea"/>
                <a:cs typeface="+mn-cs"/>
              </a:rPr>
              <a:t>12 </a:t>
            </a:r>
            <a:r>
              <a:rPr lang="en-GB" sz="1200" kern="1200" dirty="0">
                <a:solidFill>
                  <a:schemeClr val="tx1"/>
                </a:solidFill>
                <a:effectLst/>
                <a:latin typeface="+mn-lt"/>
                <a:ea typeface="+mn-ea"/>
                <a:cs typeface="+mn-cs"/>
              </a:rPr>
              <a:t>And once more all the people of Judah began bringing their tithes of grain, new wine, and olive oil to the Temple storerooms.</a:t>
            </a:r>
          </a:p>
          <a:p>
            <a:endParaRPr lang="en-GB" b="1" dirty="0"/>
          </a:p>
        </p:txBody>
      </p:sp>
      <p:sp>
        <p:nvSpPr>
          <p:cNvPr id="4" name="Header Placeholder 3"/>
          <p:cNvSpPr>
            <a:spLocks noGrp="1"/>
          </p:cNvSpPr>
          <p:nvPr>
            <p:ph type="hdr" sz="quarter"/>
          </p:nvPr>
        </p:nvSpPr>
        <p:spPr/>
        <p:txBody>
          <a:bodyPr/>
          <a:lstStyle/>
          <a:p>
            <a:r>
              <a:rPr lang="en-GB"/>
              <a:t>Nehemiah - The Finale</a:t>
            </a:r>
            <a:endParaRPr lang="en-GB" dirty="0"/>
          </a:p>
        </p:txBody>
      </p:sp>
      <p:sp>
        <p:nvSpPr>
          <p:cNvPr id="5" name="Slide Number Placeholder 4"/>
          <p:cNvSpPr>
            <a:spLocks noGrp="1"/>
          </p:cNvSpPr>
          <p:nvPr>
            <p:ph type="sldNum" sz="quarter" idx="5"/>
          </p:nvPr>
        </p:nvSpPr>
        <p:spPr/>
        <p:txBody>
          <a:bodyPr/>
          <a:lstStyle/>
          <a:p>
            <a:fld id="{9D17E58D-E03C-4394-B589-140204B9F8DE}" type="slidenum">
              <a:rPr lang="en-GB" smtClean="0"/>
              <a:t>7</a:t>
            </a:fld>
            <a:endParaRPr lang="en-GB"/>
          </a:p>
        </p:txBody>
      </p:sp>
    </p:spTree>
    <p:extLst>
      <p:ext uri="{BB962C8B-B14F-4D97-AF65-F5344CB8AC3E}">
        <p14:creationId xmlns:p14="http://schemas.microsoft.com/office/powerpoint/2010/main" val="24334410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Nehemiah 13</a:t>
            </a:r>
          </a:p>
          <a:p>
            <a:endParaRPr lang="en-GB" b="1" dirty="0"/>
          </a:p>
          <a:p>
            <a:r>
              <a:rPr lang="en-GB" sz="1200" b="1" kern="1200" baseline="30000" dirty="0">
                <a:solidFill>
                  <a:schemeClr val="tx1"/>
                </a:solidFill>
                <a:effectLst/>
                <a:latin typeface="+mn-lt"/>
                <a:ea typeface="+mn-ea"/>
                <a:cs typeface="+mn-cs"/>
              </a:rPr>
              <a:t>13 </a:t>
            </a:r>
            <a:r>
              <a:rPr lang="en-GB" sz="1200" kern="1200" dirty="0">
                <a:solidFill>
                  <a:schemeClr val="tx1"/>
                </a:solidFill>
                <a:effectLst/>
                <a:latin typeface="+mn-lt"/>
                <a:ea typeface="+mn-ea"/>
                <a:cs typeface="+mn-cs"/>
              </a:rPr>
              <a:t>I assigned supervisors for the storerooms: </a:t>
            </a:r>
            <a:r>
              <a:rPr lang="en-GB" sz="1200" kern="1200" dirty="0" err="1">
                <a:solidFill>
                  <a:schemeClr val="tx1"/>
                </a:solidFill>
                <a:effectLst/>
                <a:latin typeface="+mn-lt"/>
                <a:ea typeface="+mn-ea"/>
                <a:cs typeface="+mn-cs"/>
              </a:rPr>
              <a:t>Shelemiah</a:t>
            </a:r>
            <a:r>
              <a:rPr lang="en-GB" sz="1200" kern="1200" dirty="0">
                <a:solidFill>
                  <a:schemeClr val="tx1"/>
                </a:solidFill>
                <a:effectLst/>
                <a:latin typeface="+mn-lt"/>
                <a:ea typeface="+mn-ea"/>
                <a:cs typeface="+mn-cs"/>
              </a:rPr>
              <a:t> the priest, Zadok the scribe, and </a:t>
            </a:r>
            <a:r>
              <a:rPr lang="en-GB" sz="1200" kern="1200" dirty="0" err="1">
                <a:solidFill>
                  <a:schemeClr val="tx1"/>
                </a:solidFill>
                <a:effectLst/>
                <a:latin typeface="+mn-lt"/>
                <a:ea typeface="+mn-ea"/>
                <a:cs typeface="+mn-cs"/>
              </a:rPr>
              <a:t>Pedaiah</a:t>
            </a:r>
            <a:r>
              <a:rPr lang="en-GB" sz="1200" kern="1200" dirty="0">
                <a:solidFill>
                  <a:schemeClr val="tx1"/>
                </a:solidFill>
                <a:effectLst/>
                <a:latin typeface="+mn-lt"/>
                <a:ea typeface="+mn-ea"/>
                <a:cs typeface="+mn-cs"/>
              </a:rPr>
              <a:t>, one of the Levites. And I appointed Hanan son of </a:t>
            </a:r>
            <a:r>
              <a:rPr lang="en-GB" sz="1200" kern="1200" dirty="0" err="1">
                <a:solidFill>
                  <a:schemeClr val="tx1"/>
                </a:solidFill>
                <a:effectLst/>
                <a:latin typeface="+mn-lt"/>
                <a:ea typeface="+mn-ea"/>
                <a:cs typeface="+mn-cs"/>
              </a:rPr>
              <a:t>Zaccur</a:t>
            </a:r>
            <a:r>
              <a:rPr lang="en-GB" sz="1200" kern="1200" dirty="0">
                <a:solidFill>
                  <a:schemeClr val="tx1"/>
                </a:solidFill>
                <a:effectLst/>
                <a:latin typeface="+mn-lt"/>
                <a:ea typeface="+mn-ea"/>
                <a:cs typeface="+mn-cs"/>
              </a:rPr>
              <a:t> and grandson of </a:t>
            </a:r>
            <a:r>
              <a:rPr lang="en-GB" sz="1200" kern="1200" dirty="0" err="1">
                <a:solidFill>
                  <a:schemeClr val="tx1"/>
                </a:solidFill>
                <a:effectLst/>
                <a:latin typeface="+mn-lt"/>
                <a:ea typeface="+mn-ea"/>
                <a:cs typeface="+mn-cs"/>
              </a:rPr>
              <a:t>Mattaniah</a:t>
            </a:r>
            <a:r>
              <a:rPr lang="en-GB" sz="1200" kern="1200" dirty="0">
                <a:solidFill>
                  <a:schemeClr val="tx1"/>
                </a:solidFill>
                <a:effectLst/>
                <a:latin typeface="+mn-lt"/>
                <a:ea typeface="+mn-ea"/>
                <a:cs typeface="+mn-cs"/>
              </a:rPr>
              <a:t> as their assistant. These men had an excellent reputation, and it was their job to make honest distributions to their fellow Levites.</a:t>
            </a:r>
          </a:p>
          <a:p>
            <a:r>
              <a:rPr lang="en-GB" sz="1200" b="1" kern="1200" baseline="30000" dirty="0">
                <a:solidFill>
                  <a:schemeClr val="tx1"/>
                </a:solidFill>
                <a:effectLst/>
                <a:latin typeface="+mn-lt"/>
                <a:ea typeface="+mn-ea"/>
                <a:cs typeface="+mn-cs"/>
              </a:rPr>
              <a:t>14 </a:t>
            </a:r>
            <a:r>
              <a:rPr lang="en-GB" sz="1200" kern="1200" dirty="0">
                <a:solidFill>
                  <a:schemeClr val="tx1"/>
                </a:solidFill>
                <a:effectLst/>
                <a:latin typeface="+mn-lt"/>
                <a:ea typeface="+mn-ea"/>
                <a:cs typeface="+mn-cs"/>
              </a:rPr>
              <a:t>Remember this good deed, O my God, and do not forget all that I have faithfully done for the Temple of my God and its services.</a:t>
            </a:r>
          </a:p>
        </p:txBody>
      </p:sp>
      <p:sp>
        <p:nvSpPr>
          <p:cNvPr id="4" name="Header Placeholder 3"/>
          <p:cNvSpPr>
            <a:spLocks noGrp="1"/>
          </p:cNvSpPr>
          <p:nvPr>
            <p:ph type="hdr" sz="quarter"/>
          </p:nvPr>
        </p:nvSpPr>
        <p:spPr/>
        <p:txBody>
          <a:bodyPr/>
          <a:lstStyle/>
          <a:p>
            <a:r>
              <a:rPr lang="en-GB"/>
              <a:t>Nehemiah - The Finale</a:t>
            </a:r>
            <a:endParaRPr lang="en-GB" dirty="0"/>
          </a:p>
        </p:txBody>
      </p:sp>
      <p:sp>
        <p:nvSpPr>
          <p:cNvPr id="5" name="Slide Number Placeholder 4"/>
          <p:cNvSpPr>
            <a:spLocks noGrp="1"/>
          </p:cNvSpPr>
          <p:nvPr>
            <p:ph type="sldNum" sz="quarter" idx="5"/>
          </p:nvPr>
        </p:nvSpPr>
        <p:spPr/>
        <p:txBody>
          <a:bodyPr/>
          <a:lstStyle/>
          <a:p>
            <a:fld id="{9D17E58D-E03C-4394-B589-140204B9F8DE}" type="slidenum">
              <a:rPr lang="en-GB" smtClean="0"/>
              <a:t>8</a:t>
            </a:fld>
            <a:endParaRPr lang="en-GB"/>
          </a:p>
        </p:txBody>
      </p:sp>
    </p:spTree>
    <p:extLst>
      <p:ext uri="{BB962C8B-B14F-4D97-AF65-F5344CB8AC3E}">
        <p14:creationId xmlns:p14="http://schemas.microsoft.com/office/powerpoint/2010/main" val="28610271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Nehemiah 13</a:t>
            </a:r>
          </a:p>
          <a:p>
            <a:endParaRPr lang="en-GB" b="1" dirty="0"/>
          </a:p>
          <a:p>
            <a:r>
              <a:rPr lang="en-GB" sz="1200" b="1" kern="1200" baseline="30000" dirty="0">
                <a:solidFill>
                  <a:schemeClr val="tx1"/>
                </a:solidFill>
                <a:effectLst/>
                <a:latin typeface="+mn-lt"/>
                <a:ea typeface="+mn-ea"/>
                <a:cs typeface="+mn-cs"/>
              </a:rPr>
              <a:t>15 </a:t>
            </a:r>
            <a:r>
              <a:rPr lang="en-GB" sz="1200" kern="1200" dirty="0">
                <a:solidFill>
                  <a:schemeClr val="tx1"/>
                </a:solidFill>
                <a:effectLst/>
                <a:latin typeface="+mn-lt"/>
                <a:ea typeface="+mn-ea"/>
                <a:cs typeface="+mn-cs"/>
              </a:rPr>
              <a:t>In those days I saw men of Judah treading out their winepresses on the Sabbath. They were also bringing in grain, loading it on donkeys, and bringing their wine, grapes, figs, and all sorts of produce to Jerusalem to sell on the Sabbath. So I rebuked them for selling their produce on that day. </a:t>
            </a:r>
            <a:r>
              <a:rPr lang="en-GB" sz="1200" b="1" kern="1200" baseline="30000" dirty="0">
                <a:solidFill>
                  <a:schemeClr val="tx1"/>
                </a:solidFill>
                <a:effectLst/>
                <a:latin typeface="+mn-lt"/>
                <a:ea typeface="+mn-ea"/>
                <a:cs typeface="+mn-cs"/>
              </a:rPr>
              <a:t>16 </a:t>
            </a:r>
            <a:r>
              <a:rPr lang="en-GB" sz="1200" kern="1200" dirty="0">
                <a:solidFill>
                  <a:schemeClr val="tx1"/>
                </a:solidFill>
                <a:effectLst/>
                <a:latin typeface="+mn-lt"/>
                <a:ea typeface="+mn-ea"/>
                <a:cs typeface="+mn-cs"/>
              </a:rPr>
              <a:t>Some men from Tyre, who lived in Jerusalem, were bringing in fish and all kinds of merchandise. They were selling it on the Sabbath to the people of Judah—and in Jerusalem at that!</a:t>
            </a:r>
          </a:p>
          <a:p>
            <a:endParaRPr lang="en-GB" b="1" dirty="0"/>
          </a:p>
        </p:txBody>
      </p:sp>
      <p:sp>
        <p:nvSpPr>
          <p:cNvPr id="4" name="Header Placeholder 3"/>
          <p:cNvSpPr>
            <a:spLocks noGrp="1"/>
          </p:cNvSpPr>
          <p:nvPr>
            <p:ph type="hdr" sz="quarter"/>
          </p:nvPr>
        </p:nvSpPr>
        <p:spPr/>
        <p:txBody>
          <a:bodyPr/>
          <a:lstStyle/>
          <a:p>
            <a:r>
              <a:rPr lang="en-GB"/>
              <a:t>Nehemiah - The Finale</a:t>
            </a:r>
            <a:endParaRPr lang="en-GB" dirty="0"/>
          </a:p>
        </p:txBody>
      </p:sp>
      <p:sp>
        <p:nvSpPr>
          <p:cNvPr id="5" name="Slide Number Placeholder 4"/>
          <p:cNvSpPr>
            <a:spLocks noGrp="1"/>
          </p:cNvSpPr>
          <p:nvPr>
            <p:ph type="sldNum" sz="quarter" idx="5"/>
          </p:nvPr>
        </p:nvSpPr>
        <p:spPr/>
        <p:txBody>
          <a:bodyPr/>
          <a:lstStyle/>
          <a:p>
            <a:fld id="{9D17E58D-E03C-4394-B589-140204B9F8DE}" type="slidenum">
              <a:rPr lang="en-GB" smtClean="0"/>
              <a:t>9</a:t>
            </a:fld>
            <a:endParaRPr lang="en-GB"/>
          </a:p>
        </p:txBody>
      </p:sp>
    </p:spTree>
    <p:extLst>
      <p:ext uri="{BB962C8B-B14F-4D97-AF65-F5344CB8AC3E}">
        <p14:creationId xmlns:p14="http://schemas.microsoft.com/office/powerpoint/2010/main" val="5257860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secHead" preserve="1">
  <p:cSld name="Title Page">
    <p:bg>
      <p:bgPr>
        <a:solidFill>
          <a:srgbClr val="4A397F"/>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242929" y="1073888"/>
            <a:ext cx="8187071" cy="4064627"/>
          </a:xfrm>
        </p:spPr>
        <p:txBody>
          <a:bodyPr anchor="b">
            <a:normAutofit/>
          </a:bodyPr>
          <a:lstStyle>
            <a:lvl1pPr>
              <a:defRPr sz="8400" spc="800" baseline="0">
                <a:solidFill>
                  <a:schemeClr val="tx2"/>
                </a:solidFill>
              </a:defRPr>
            </a:lvl1pPr>
          </a:lstStyle>
          <a:p>
            <a:r>
              <a:rPr lang="en-US" dirty="0"/>
              <a:t>Click to edit MESSAGE title</a:t>
            </a:r>
          </a:p>
        </p:txBody>
      </p:sp>
      <p:sp>
        <p:nvSpPr>
          <p:cNvPr id="3" name="Text Placeholder 2"/>
          <p:cNvSpPr>
            <a:spLocks noGrp="1"/>
          </p:cNvSpPr>
          <p:nvPr>
            <p:ph type="body" idx="1" hasCustomPrompt="1"/>
          </p:nvPr>
        </p:nvSpPr>
        <p:spPr>
          <a:xfrm>
            <a:off x="3242930" y="5159781"/>
            <a:ext cx="7017488" cy="951135"/>
          </a:xfrm>
        </p:spPr>
        <p:txBody>
          <a:bodyPr>
            <a:normAutofit/>
          </a:bodyPr>
          <a:lstStyle>
            <a:lvl1pPr marL="0" indent="0">
              <a:lnSpc>
                <a:spcPct val="100000"/>
              </a:lnSpc>
              <a:buNone/>
              <a:defRPr sz="2000" b="1" i="0" cap="all" spc="400" baseline="0">
                <a:solidFill>
                  <a:srgbClr val="E8408B"/>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SPEAKER NAME</a:t>
            </a: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1"/>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rgbClr val="E8408B"/>
            </a:solidFill>
            <a:ln w="0">
              <a:noFill/>
              <a:prstDash val="solid"/>
              <a:round/>
              <a:headEnd/>
              <a:tailEnd/>
            </a:ln>
          </p:spPr>
        </p:sp>
      </p:gr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2483" y="3098548"/>
            <a:ext cx="1601859" cy="665188"/>
          </a:xfrm>
          <a:prstGeom prst="rect">
            <a:avLst/>
          </a:prstGeom>
        </p:spPr>
      </p:pic>
    </p:spTree>
    <p:extLst>
      <p:ext uri="{BB962C8B-B14F-4D97-AF65-F5344CB8AC3E}">
        <p14:creationId xmlns:p14="http://schemas.microsoft.com/office/powerpoint/2010/main" val="39503833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930256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rgbClr val="4A397F"/>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rgbClr val="E8408B"/>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buClr>
                <a:srgbClr val="F527B0"/>
              </a:buClr>
              <a:defRPr sz="3200"/>
            </a:lvl1pPr>
            <a:lvl2pPr>
              <a:buClr>
                <a:srgbClr val="F527B0"/>
              </a:buClr>
              <a:defRPr sz="2800"/>
            </a:lvl2pPr>
            <a:lvl3pPr>
              <a:buClr>
                <a:srgbClr val="F527B0"/>
              </a:buClr>
              <a:defRPr sz="2400"/>
            </a:lvl3pPr>
            <a:lvl4pPr>
              <a:buClr>
                <a:srgbClr val="F527B0"/>
              </a:buClr>
              <a:defRPr sz="2000"/>
            </a:lvl4pPr>
            <a:lvl5pPr>
              <a:buClr>
                <a:srgbClr val="F527B0"/>
              </a:buCl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Rectangle 7" title="left edge border"/>
          <p:cNvSpPr/>
          <p:nvPr/>
        </p:nvSpPr>
        <p:spPr>
          <a:xfrm>
            <a:off x="0" y="0"/>
            <a:ext cx="283464" cy="6858000"/>
          </a:xfrm>
          <a:prstGeom prst="rect">
            <a:avLst/>
          </a:prstGeom>
          <a:solidFill>
            <a:srgbClr val="E8408B"/>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1" name="Picture 10"/>
          <p:cNvPicPr>
            <a:picLocks noChangeAspect="1"/>
          </p:cNvPicPr>
          <p:nvPr userDrawn="1"/>
        </p:nvPicPr>
        <p:blipFill>
          <a:blip r:embed="rId2"/>
          <a:stretch>
            <a:fillRect/>
          </a:stretch>
        </p:blipFill>
        <p:spPr>
          <a:xfrm>
            <a:off x="10384971" y="6152189"/>
            <a:ext cx="1110302" cy="460475"/>
          </a:xfrm>
          <a:prstGeom prst="rect">
            <a:avLst/>
          </a:prstGeom>
        </p:spPr>
      </p:pic>
    </p:spTree>
    <p:extLst>
      <p:ext uri="{BB962C8B-B14F-4D97-AF65-F5344CB8AC3E}">
        <p14:creationId xmlns:p14="http://schemas.microsoft.com/office/powerpoint/2010/main" val="1553910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orient="horz" pos="696">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5571"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rgbClr val="4A397F"/>
          </a:solidFill>
          <a:ln w="0">
            <a:noFill/>
            <a:prstDash val="solid"/>
            <a:round/>
            <a:headEnd/>
            <a:tailEnd/>
          </a:ln>
        </p:spPr>
      </p:sp>
      <p:sp>
        <p:nvSpPr>
          <p:cNvPr id="12" name="Rectangle 11" title="left edge border"/>
          <p:cNvSpPr/>
          <p:nvPr/>
        </p:nvSpPr>
        <p:spPr>
          <a:xfrm>
            <a:off x="0" y="0"/>
            <a:ext cx="283464" cy="6858000"/>
          </a:xfrm>
          <a:prstGeom prst="rect">
            <a:avLst/>
          </a:prstGeom>
          <a:solidFill>
            <a:srgbClr val="E8408B"/>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rgbClr val="E8408B"/>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pic>
        <p:nvPicPr>
          <p:cNvPr id="10" name="Picture 9"/>
          <p:cNvPicPr>
            <a:picLocks noChangeAspect="1"/>
          </p:cNvPicPr>
          <p:nvPr userDrawn="1"/>
        </p:nvPicPr>
        <p:blipFill>
          <a:blip r:embed="rId2"/>
          <a:stretch>
            <a:fillRect/>
          </a:stretch>
        </p:blipFill>
        <p:spPr>
          <a:xfrm>
            <a:off x="10384971" y="6152189"/>
            <a:ext cx="1110302" cy="460475"/>
          </a:xfrm>
          <a:prstGeom prst="rect">
            <a:avLst/>
          </a:prstGeom>
        </p:spPr>
      </p:pic>
    </p:spTree>
    <p:extLst>
      <p:ext uri="{BB962C8B-B14F-4D97-AF65-F5344CB8AC3E}">
        <p14:creationId xmlns:p14="http://schemas.microsoft.com/office/powerpoint/2010/main" val="3114768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lgn="ctr">
              <a:defRPr b="1">
                <a:solidFill>
                  <a:schemeClr val="tx1"/>
                </a:solidFill>
                <a:latin typeface="Calibri" pitchFamily="34" charset="0"/>
                <a:cs typeface="Calibri"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Calibri" pitchFamily="34" charset="0"/>
                <a:cs typeface="Calibri" pitchFamily="34" charset="0"/>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atin typeface="Calibri" pitchFamily="34" charset="0"/>
                <a:cs typeface="Calibri" pitchFamily="34" charset="0"/>
              </a:defRPr>
            </a:lvl1pPr>
          </a:lstStyle>
          <a:p>
            <a:fld id="{A62ED110-1C62-42DF-91DC-16A238AA81E2}" type="datetime1">
              <a:rPr lang="en-GB" smtClean="0"/>
              <a:pPr/>
              <a:t>17/11/2021</a:t>
            </a:fld>
            <a:endParaRPr lang="en-GB"/>
          </a:p>
        </p:txBody>
      </p:sp>
      <p:sp>
        <p:nvSpPr>
          <p:cNvPr id="5" name="Footer Placeholder 4"/>
          <p:cNvSpPr>
            <a:spLocks noGrp="1"/>
          </p:cNvSpPr>
          <p:nvPr>
            <p:ph type="ftr" sz="quarter" idx="11"/>
          </p:nvPr>
        </p:nvSpPr>
        <p:spPr/>
        <p:txBody>
          <a:bodyPr/>
          <a:lstStyle>
            <a:lvl1pPr>
              <a:defRPr>
                <a:latin typeface="Calibri" pitchFamily="34" charset="0"/>
                <a:cs typeface="Calibri" pitchFamily="34" charset="0"/>
              </a:defRPr>
            </a:lvl1pPr>
          </a:lstStyle>
          <a:p>
            <a:endParaRPr lang="en-GB"/>
          </a:p>
        </p:txBody>
      </p:sp>
      <p:sp>
        <p:nvSpPr>
          <p:cNvPr id="6" name="Slide Number Placeholder 5"/>
          <p:cNvSpPr>
            <a:spLocks noGrp="1"/>
          </p:cNvSpPr>
          <p:nvPr>
            <p:ph type="sldNum" sz="quarter" idx="12"/>
          </p:nvPr>
        </p:nvSpPr>
        <p:spPr/>
        <p:txBody>
          <a:bodyPr/>
          <a:lstStyle>
            <a:lvl1pPr>
              <a:defRPr>
                <a:latin typeface="Calibri" pitchFamily="34" charset="0"/>
                <a:cs typeface="Calibri" pitchFamily="34" charset="0"/>
              </a:defRPr>
            </a:lvl1pPr>
          </a:lstStyle>
          <a:p>
            <a:fld id="{A14EFC90-6CB8-4E1A-9CA9-A323AC1E423B}" type="slidenum">
              <a:rPr lang="en-GB" smtClean="0"/>
              <a:pPr/>
              <a:t>‹#›</a:t>
            </a:fld>
            <a:endParaRPr lang="en-GB"/>
          </a:p>
        </p:txBody>
      </p:sp>
    </p:spTree>
    <p:extLst>
      <p:ext uri="{BB962C8B-B14F-4D97-AF65-F5344CB8AC3E}">
        <p14:creationId xmlns:p14="http://schemas.microsoft.com/office/powerpoint/2010/main" val="1412113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Quote Slide">
    <p:bg>
      <p:bgPr>
        <a:solidFill>
          <a:srgbClr val="4A397F"/>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rgbClr val="E8408B"/>
          </a:solidFill>
          <a:ln w="0">
            <a:noFill/>
            <a:prstDash val="solid"/>
            <a:round/>
            <a:headEnd/>
            <a:tailEnd/>
          </a:ln>
        </p:spPr>
      </p:sp>
      <p:sp>
        <p:nvSpPr>
          <p:cNvPr id="2" name="Title 1"/>
          <p:cNvSpPr>
            <a:spLocks noGrp="1"/>
          </p:cNvSpPr>
          <p:nvPr>
            <p:ph type="ctrTitle" hasCustomPrompt="1"/>
          </p:nvPr>
        </p:nvSpPr>
        <p:spPr>
          <a:xfrm>
            <a:off x="1078523" y="1098388"/>
            <a:ext cx="10318418" cy="4394988"/>
          </a:xfrm>
        </p:spPr>
        <p:txBody>
          <a:bodyPr anchor="ctr">
            <a:noAutofit/>
          </a:bodyPr>
          <a:lstStyle>
            <a:lvl1pPr algn="ctr">
              <a:defRPr sz="6600" spc="800" baseline="0">
                <a:solidFill>
                  <a:schemeClr val="bg1"/>
                </a:solidFill>
              </a:defRPr>
            </a:lvl1pPr>
          </a:lstStyle>
          <a:p>
            <a:r>
              <a:rPr lang="en-US" dirty="0"/>
              <a:t>Click to edit QUOTE</a:t>
            </a:r>
          </a:p>
        </p:txBody>
      </p:sp>
      <p:sp>
        <p:nvSpPr>
          <p:cNvPr id="13" name="Rectangle 12" title="left edge border"/>
          <p:cNvSpPr/>
          <p:nvPr/>
        </p:nvSpPr>
        <p:spPr>
          <a:xfrm>
            <a:off x="0" y="0"/>
            <a:ext cx="283464" cy="6858000"/>
          </a:xfrm>
          <a:prstGeom prst="rect">
            <a:avLst/>
          </a:prstGeom>
          <a:solidFill>
            <a:srgbClr val="E8408B"/>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03687" y="6143295"/>
            <a:ext cx="1109440" cy="460706"/>
          </a:xfrm>
          <a:prstGeom prst="rect">
            <a:avLst/>
          </a:prstGeom>
        </p:spPr>
      </p:pic>
    </p:spTree>
    <p:extLst>
      <p:ext uri="{BB962C8B-B14F-4D97-AF65-F5344CB8AC3E}">
        <p14:creationId xmlns:p14="http://schemas.microsoft.com/office/powerpoint/2010/main" val="857288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060760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criptur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51678" y="382385"/>
            <a:ext cx="10178322" cy="724520"/>
          </a:xfrm>
        </p:spPr>
        <p:txBody>
          <a:bodyPr/>
          <a:lstStyle>
            <a:lvl1pPr>
              <a:defRPr/>
            </a:lvl1pPr>
          </a:lstStyle>
          <a:p>
            <a:r>
              <a:rPr lang="en-US" dirty="0"/>
              <a:t>Click to edit scripture ref</a:t>
            </a:r>
          </a:p>
        </p:txBody>
      </p:sp>
      <p:sp>
        <p:nvSpPr>
          <p:cNvPr id="3" name="Content Placeholder 2"/>
          <p:cNvSpPr>
            <a:spLocks noGrp="1"/>
          </p:cNvSpPr>
          <p:nvPr>
            <p:ph idx="1" hasCustomPrompt="1"/>
          </p:nvPr>
        </p:nvSpPr>
        <p:spPr/>
        <p:txBody>
          <a:bodyPr/>
          <a:lstStyle>
            <a:lvl1pPr marL="0" indent="0">
              <a:buNone/>
              <a:defRPr sz="3200"/>
            </a:lvl1pPr>
          </a:lstStyle>
          <a:p>
            <a:pPr lvl="0"/>
            <a:r>
              <a:rPr lang="en-US" dirty="0"/>
              <a:t>Click to edit scripture</a:t>
            </a:r>
          </a:p>
        </p:txBody>
      </p:sp>
      <p:sp>
        <p:nvSpPr>
          <p:cNvPr id="5" name="Text Placeholder 4"/>
          <p:cNvSpPr>
            <a:spLocks noGrp="1"/>
          </p:cNvSpPr>
          <p:nvPr>
            <p:ph type="body" sz="quarter" idx="10" hasCustomPrompt="1"/>
          </p:nvPr>
        </p:nvSpPr>
        <p:spPr>
          <a:xfrm>
            <a:off x="1257300" y="1122476"/>
            <a:ext cx="10172700" cy="710571"/>
          </a:xfrm>
        </p:spPr>
        <p:txBody>
          <a:bodyPr>
            <a:normAutofit/>
          </a:bodyPr>
          <a:lstStyle>
            <a:lvl1pPr marL="0" indent="0">
              <a:buNone/>
              <a:defRPr sz="2400" cap="all" baseline="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bible version</a:t>
            </a:r>
          </a:p>
        </p:txBody>
      </p:sp>
    </p:spTree>
    <p:extLst>
      <p:ext uri="{BB962C8B-B14F-4D97-AF65-F5344CB8AC3E}">
        <p14:creationId xmlns:p14="http://schemas.microsoft.com/office/powerpoint/2010/main" val="2383218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cripture - No Vers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51678" y="382385"/>
            <a:ext cx="10178322" cy="724520"/>
          </a:xfrm>
        </p:spPr>
        <p:txBody>
          <a:bodyPr/>
          <a:lstStyle>
            <a:lvl1pPr>
              <a:defRPr/>
            </a:lvl1pPr>
          </a:lstStyle>
          <a:p>
            <a:r>
              <a:rPr lang="en-US" dirty="0"/>
              <a:t>Click to edit scripture ref</a:t>
            </a:r>
          </a:p>
        </p:txBody>
      </p:sp>
      <p:sp>
        <p:nvSpPr>
          <p:cNvPr id="3" name="Content Placeholder 2"/>
          <p:cNvSpPr>
            <a:spLocks noGrp="1"/>
          </p:cNvSpPr>
          <p:nvPr>
            <p:ph idx="1" hasCustomPrompt="1"/>
          </p:nvPr>
        </p:nvSpPr>
        <p:spPr/>
        <p:txBody>
          <a:bodyPr/>
          <a:lstStyle>
            <a:lvl1pPr marL="0" indent="0">
              <a:buNone/>
              <a:defRPr sz="3200"/>
            </a:lvl1pPr>
          </a:lstStyle>
          <a:p>
            <a:pPr lvl="0"/>
            <a:r>
              <a:rPr lang="en-US" dirty="0"/>
              <a:t>Click to edit scripture</a:t>
            </a:r>
          </a:p>
        </p:txBody>
      </p:sp>
    </p:spTree>
    <p:extLst>
      <p:ext uri="{BB962C8B-B14F-4D97-AF65-F5344CB8AC3E}">
        <p14:creationId xmlns:p14="http://schemas.microsoft.com/office/powerpoint/2010/main" val="1092162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1257300" y="2286000"/>
            <a:ext cx="4800600" cy="3619500"/>
          </a:xfrm>
        </p:spPr>
        <p:txBody>
          <a:bodyPr/>
          <a:lstStyle>
            <a:lvl1pPr>
              <a:buClr>
                <a:srgbClr val="F527B0"/>
              </a:buClr>
              <a:defRPr/>
            </a:lvl1pPr>
            <a:lvl2pPr>
              <a:buClr>
                <a:srgbClr val="F527B0"/>
              </a:buClr>
              <a:defRPr/>
            </a:lvl2pPr>
            <a:lvl3pPr>
              <a:buClr>
                <a:srgbClr val="F527B0"/>
              </a:buClr>
              <a:defRPr/>
            </a:lvl3pPr>
            <a:lvl4pPr>
              <a:buClr>
                <a:srgbClr val="F527B0"/>
              </a:buClr>
              <a:defRPr/>
            </a:lvl4pPr>
            <a:lvl5pPr>
              <a:buClr>
                <a:srgbClr val="F527B0"/>
              </a:buCl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893849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Large/Sma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57300" y="2286000"/>
            <a:ext cx="5654488" cy="3619500"/>
          </a:xfrm>
        </p:spPr>
        <p:txBody>
          <a:bodyPr/>
          <a:lstStyle>
            <a:lvl1pPr>
              <a:buClr>
                <a:srgbClr val="F527B0"/>
              </a:buClr>
              <a:defRPr/>
            </a:lvl1pPr>
            <a:lvl2pPr>
              <a:buClr>
                <a:srgbClr val="F527B0"/>
              </a:buClr>
              <a:defRPr/>
            </a:lvl2pPr>
            <a:lvl3pPr>
              <a:buClr>
                <a:srgbClr val="F527B0"/>
              </a:buClr>
              <a:defRPr/>
            </a:lvl3pPr>
            <a:lvl4pPr>
              <a:buClr>
                <a:srgbClr val="F527B0"/>
              </a:buClr>
              <a:defRPr/>
            </a:lvl4pPr>
            <a:lvl5pPr>
              <a:buClr>
                <a:srgbClr val="F527B0"/>
              </a:buCl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395882" y="2286000"/>
            <a:ext cx="4052514" cy="36195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8425933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rgbClr val="F527B0"/>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rgbClr val="F527B0"/>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5771233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747781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rgbClr val="4A397F"/>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rgbClr val="E8408B"/>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10376807" y="6145199"/>
            <a:ext cx="1110343" cy="461081"/>
          </a:xfrm>
          <a:prstGeom prst="rect">
            <a:avLst/>
          </a:prstGeom>
        </p:spPr>
      </p:pic>
    </p:spTree>
    <p:extLst>
      <p:ext uri="{BB962C8B-B14F-4D97-AF65-F5344CB8AC3E}">
        <p14:creationId xmlns:p14="http://schemas.microsoft.com/office/powerpoint/2010/main" val="1802036474"/>
      </p:ext>
    </p:extLst>
  </p:cSld>
  <p:clrMap bg1="lt1" tx1="dk1" bg2="lt2" tx2="dk2" accent1="accent1" accent2="accent2" accent3="accent3" accent4="accent4" accent5="accent5" accent6="accent6" hlink="hlink" folHlink="folHlink"/>
  <p:sldLayoutIdLst>
    <p:sldLayoutId id="2147483783" r:id="rId1"/>
    <p:sldLayoutId id="2147483781" r:id="rId2"/>
    <p:sldLayoutId id="2147483782" r:id="rId3"/>
    <p:sldLayoutId id="2147483790" r:id="rId4"/>
    <p:sldLayoutId id="2147483792" r:id="rId5"/>
    <p:sldLayoutId id="2147483784" r:id="rId6"/>
    <p:sldLayoutId id="2147483793" r:id="rId7"/>
    <p:sldLayoutId id="2147483785" r:id="rId8"/>
    <p:sldLayoutId id="2147483786" r:id="rId9"/>
    <p:sldLayoutId id="2147483787" r:id="rId10"/>
    <p:sldLayoutId id="2147483788" r:id="rId11"/>
    <p:sldLayoutId id="2147483789" r:id="rId12"/>
    <p:sldLayoutId id="2147483791"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5100" kern="1200" cap="all" spc="200" baseline="0">
          <a:solidFill>
            <a:srgbClr val="4A397F"/>
          </a:solidFill>
          <a:latin typeface="+mj-lt"/>
          <a:ea typeface="+mj-ea"/>
          <a:cs typeface="+mj-cs"/>
        </a:defRPr>
      </a:lvl1pPr>
    </p:titleStyle>
    <p:bodyStyle>
      <a:lvl1pPr marL="228600" indent="-228600" algn="l" defTabSz="914400" rtl="0" eaLnBrk="1" latinLnBrk="0" hangingPunct="1">
        <a:lnSpc>
          <a:spcPct val="110000"/>
        </a:lnSpc>
        <a:spcBef>
          <a:spcPts val="700"/>
        </a:spcBef>
        <a:buClr>
          <a:srgbClr val="E8408B"/>
        </a:buClr>
        <a:buFont typeface="Arial" panose="020B0604020202020204" pitchFamily="34" charset="0"/>
        <a:buChar char="•"/>
        <a:defRPr sz="3200" kern="1200">
          <a:solidFill>
            <a:srgbClr val="4A397F"/>
          </a:solidFill>
          <a:latin typeface="+mn-lt"/>
          <a:ea typeface="+mn-ea"/>
          <a:cs typeface="+mn-cs"/>
        </a:defRPr>
      </a:lvl1pPr>
      <a:lvl2pPr marL="685800" indent="-228600" algn="l" defTabSz="914400" rtl="0" eaLnBrk="1" latinLnBrk="0" hangingPunct="1">
        <a:lnSpc>
          <a:spcPct val="110000"/>
        </a:lnSpc>
        <a:spcBef>
          <a:spcPts val="700"/>
        </a:spcBef>
        <a:buClr>
          <a:srgbClr val="E8408B"/>
        </a:buClr>
        <a:buFont typeface="Gill Sans MT" panose="020B0502020104020203" pitchFamily="34" charset="0"/>
        <a:buChar char="–"/>
        <a:defRPr sz="2400" kern="1200">
          <a:solidFill>
            <a:srgbClr val="4A397F"/>
          </a:solidFill>
          <a:latin typeface="+mn-lt"/>
          <a:ea typeface="+mn-ea"/>
          <a:cs typeface="+mn-cs"/>
        </a:defRPr>
      </a:lvl2pPr>
      <a:lvl3pPr marL="1143000" indent="-228600" algn="l" defTabSz="914400" rtl="0" eaLnBrk="1" latinLnBrk="0" hangingPunct="1">
        <a:lnSpc>
          <a:spcPct val="110000"/>
        </a:lnSpc>
        <a:spcBef>
          <a:spcPts val="700"/>
        </a:spcBef>
        <a:buClr>
          <a:srgbClr val="E8408B"/>
        </a:buClr>
        <a:buFont typeface="Arial" panose="020B0604020202020204" pitchFamily="34" charset="0"/>
        <a:buChar char="•"/>
        <a:defRPr sz="2400" kern="1200">
          <a:solidFill>
            <a:srgbClr val="4A397F"/>
          </a:solidFill>
          <a:latin typeface="+mn-lt"/>
          <a:ea typeface="+mn-ea"/>
          <a:cs typeface="+mn-cs"/>
        </a:defRPr>
      </a:lvl3pPr>
      <a:lvl4pPr marL="1600200" indent="-228600" algn="l" defTabSz="914400" rtl="0" eaLnBrk="1" latinLnBrk="0" hangingPunct="1">
        <a:lnSpc>
          <a:spcPct val="110000"/>
        </a:lnSpc>
        <a:spcBef>
          <a:spcPts val="700"/>
        </a:spcBef>
        <a:buClr>
          <a:srgbClr val="E8408B"/>
        </a:buClr>
        <a:buFont typeface="Gill Sans MT" panose="020B0502020104020203" pitchFamily="34" charset="0"/>
        <a:buChar char="–"/>
        <a:defRPr sz="2400" kern="1200">
          <a:solidFill>
            <a:srgbClr val="4A397F"/>
          </a:solidFill>
          <a:latin typeface="+mn-lt"/>
          <a:ea typeface="+mn-ea"/>
          <a:cs typeface="+mn-cs"/>
        </a:defRPr>
      </a:lvl4pPr>
      <a:lvl5pPr marL="2057400" indent="-228600" algn="l" defTabSz="914400" rtl="0" eaLnBrk="1" latinLnBrk="0" hangingPunct="1">
        <a:lnSpc>
          <a:spcPct val="110000"/>
        </a:lnSpc>
        <a:spcBef>
          <a:spcPts val="700"/>
        </a:spcBef>
        <a:buClr>
          <a:srgbClr val="E8408B"/>
        </a:buClr>
        <a:buFont typeface="Arial" panose="020B0604020202020204" pitchFamily="34" charset="0"/>
        <a:buChar char="•"/>
        <a:defRPr sz="2400" kern="1200">
          <a:solidFill>
            <a:srgbClr val="4A397F"/>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6700" dirty="0"/>
              <a:t>Nehemiah- Finale</a:t>
            </a:r>
            <a:br>
              <a:rPr lang="en-GB" dirty="0"/>
            </a:br>
            <a:r>
              <a:rPr lang="en-GB" sz="2800" dirty="0"/>
              <a:t>Promises, Promises, Promises…</a:t>
            </a:r>
            <a:br>
              <a:rPr lang="en-GB" dirty="0"/>
            </a:br>
            <a:br>
              <a:rPr lang="en-GB" dirty="0"/>
            </a:br>
            <a:endParaRPr lang="en-GB" sz="3600" dirty="0"/>
          </a:p>
        </p:txBody>
      </p:sp>
      <p:sp>
        <p:nvSpPr>
          <p:cNvPr id="3" name="Text Placeholder 2"/>
          <p:cNvSpPr>
            <a:spLocks noGrp="1"/>
          </p:cNvSpPr>
          <p:nvPr>
            <p:ph type="body" idx="1"/>
          </p:nvPr>
        </p:nvSpPr>
        <p:spPr/>
        <p:txBody>
          <a:bodyPr/>
          <a:lstStyle/>
          <a:p>
            <a:r>
              <a:rPr lang="en-GB" dirty="0"/>
              <a:t>Richard Brown</a:t>
            </a:r>
          </a:p>
        </p:txBody>
      </p:sp>
    </p:spTree>
    <p:extLst>
      <p:ext uri="{BB962C8B-B14F-4D97-AF65-F5344CB8AC3E}">
        <p14:creationId xmlns:p14="http://schemas.microsoft.com/office/powerpoint/2010/main" val="4063566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4BD8C-D2A8-44BE-A8C8-FA6C77696EA1}"/>
              </a:ext>
            </a:extLst>
          </p:cNvPr>
          <p:cNvSpPr>
            <a:spLocks noGrp="1"/>
          </p:cNvSpPr>
          <p:nvPr>
            <p:ph type="title"/>
          </p:nvPr>
        </p:nvSpPr>
        <p:spPr/>
        <p:txBody>
          <a:bodyPr>
            <a:normAutofit fontScale="90000"/>
          </a:bodyPr>
          <a:lstStyle/>
          <a:p>
            <a:r>
              <a:rPr lang="en-GB"/>
              <a:t>Nehemiah 13</a:t>
            </a:r>
            <a:endParaRPr lang="en-GB" dirty="0"/>
          </a:p>
        </p:txBody>
      </p:sp>
      <p:sp>
        <p:nvSpPr>
          <p:cNvPr id="3" name="Content Placeholder 2">
            <a:extLst>
              <a:ext uri="{FF2B5EF4-FFF2-40B4-BE49-F238E27FC236}">
                <a16:creationId xmlns:a16="http://schemas.microsoft.com/office/drawing/2014/main" id="{BF18BC47-39A2-4128-8BE5-514BA47101F5}"/>
              </a:ext>
            </a:extLst>
          </p:cNvPr>
          <p:cNvSpPr>
            <a:spLocks noGrp="1"/>
          </p:cNvSpPr>
          <p:nvPr>
            <p:ph idx="1"/>
          </p:nvPr>
        </p:nvSpPr>
        <p:spPr>
          <a:xfrm>
            <a:off x="1251678" y="2286001"/>
            <a:ext cx="10178322" cy="3593591"/>
          </a:xfrm>
        </p:spPr>
        <p:txBody>
          <a:bodyPr>
            <a:noAutofit/>
          </a:bodyPr>
          <a:lstStyle/>
          <a:p>
            <a:r>
              <a:rPr lang="en-GB" sz="2700" baseline="30000" dirty="0"/>
              <a:t>17</a:t>
            </a:r>
            <a:r>
              <a:rPr lang="en-GB" sz="2700" dirty="0"/>
              <a:t> So I confronted the nobles of Judah. “Why are you profaning the Sabbath in this evil way?” I asked. </a:t>
            </a:r>
            <a:r>
              <a:rPr lang="en-GB" sz="2700" baseline="30000" dirty="0"/>
              <a:t>18</a:t>
            </a:r>
            <a:r>
              <a:rPr lang="en-GB" sz="2700" dirty="0"/>
              <a:t> “Wasn’t it just this sort of thing that your ancestors did that caused our God to bring all this trouble upon us and our city? Now you are bringing even more wrath upon Israel by permitting the Sabbath to be desecrated in this way!” </a:t>
            </a:r>
            <a:r>
              <a:rPr lang="en-GB" sz="2700" baseline="30000" dirty="0"/>
              <a:t>19</a:t>
            </a:r>
            <a:r>
              <a:rPr lang="en-GB" sz="2700" dirty="0"/>
              <a:t> Then I commanded that the gates of Jerusalem should be shut as darkness fell every Friday evening, not to be opened until the Sabbath ended. I sent some of my own servants to guard the gates so that no merchandise could be brought in on the Sabbath day.</a:t>
            </a:r>
          </a:p>
        </p:txBody>
      </p:sp>
      <p:sp>
        <p:nvSpPr>
          <p:cNvPr id="4" name="Text Placeholder 3">
            <a:extLst>
              <a:ext uri="{FF2B5EF4-FFF2-40B4-BE49-F238E27FC236}">
                <a16:creationId xmlns:a16="http://schemas.microsoft.com/office/drawing/2014/main" id="{CE4B86E4-ECD0-4FA8-8EA7-835E5992849F}"/>
              </a:ext>
            </a:extLst>
          </p:cNvPr>
          <p:cNvSpPr>
            <a:spLocks noGrp="1"/>
          </p:cNvSpPr>
          <p:nvPr>
            <p:ph type="body" sz="quarter" idx="10"/>
          </p:nvPr>
        </p:nvSpPr>
        <p:spPr/>
        <p:txBody>
          <a:bodyPr/>
          <a:lstStyle/>
          <a:p>
            <a:r>
              <a:rPr lang="en-GB"/>
              <a:t>New Living Translation</a:t>
            </a:r>
            <a:endParaRPr lang="en-GB" dirty="0"/>
          </a:p>
        </p:txBody>
      </p:sp>
    </p:spTree>
    <p:extLst>
      <p:ext uri="{BB962C8B-B14F-4D97-AF65-F5344CB8AC3E}">
        <p14:creationId xmlns:p14="http://schemas.microsoft.com/office/powerpoint/2010/main" val="38138208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4BD8C-D2A8-44BE-A8C8-FA6C77696EA1}"/>
              </a:ext>
            </a:extLst>
          </p:cNvPr>
          <p:cNvSpPr>
            <a:spLocks noGrp="1"/>
          </p:cNvSpPr>
          <p:nvPr>
            <p:ph type="title"/>
          </p:nvPr>
        </p:nvSpPr>
        <p:spPr/>
        <p:txBody>
          <a:bodyPr>
            <a:normAutofit fontScale="90000"/>
          </a:bodyPr>
          <a:lstStyle/>
          <a:p>
            <a:r>
              <a:rPr lang="en-GB"/>
              <a:t>Nehemiah 13</a:t>
            </a:r>
            <a:endParaRPr lang="en-GB" dirty="0"/>
          </a:p>
        </p:txBody>
      </p:sp>
      <p:sp>
        <p:nvSpPr>
          <p:cNvPr id="3" name="Content Placeholder 2">
            <a:extLst>
              <a:ext uri="{FF2B5EF4-FFF2-40B4-BE49-F238E27FC236}">
                <a16:creationId xmlns:a16="http://schemas.microsoft.com/office/drawing/2014/main" id="{BF18BC47-39A2-4128-8BE5-514BA47101F5}"/>
              </a:ext>
            </a:extLst>
          </p:cNvPr>
          <p:cNvSpPr>
            <a:spLocks noGrp="1"/>
          </p:cNvSpPr>
          <p:nvPr>
            <p:ph idx="1"/>
          </p:nvPr>
        </p:nvSpPr>
        <p:spPr>
          <a:xfrm>
            <a:off x="1251678" y="2286000"/>
            <a:ext cx="10178322" cy="3967315"/>
          </a:xfrm>
        </p:spPr>
        <p:txBody>
          <a:bodyPr>
            <a:normAutofit/>
          </a:bodyPr>
          <a:lstStyle/>
          <a:p>
            <a:r>
              <a:rPr lang="en-GB" sz="2700" baseline="30000" dirty="0"/>
              <a:t>20</a:t>
            </a:r>
            <a:r>
              <a:rPr lang="en-GB" sz="2700" dirty="0"/>
              <a:t> The merchants and tradesmen with a variety of wares camped outside Jerusalem once or twice. </a:t>
            </a:r>
            <a:r>
              <a:rPr lang="en-GB" sz="2700" baseline="30000" dirty="0"/>
              <a:t>21</a:t>
            </a:r>
            <a:r>
              <a:rPr lang="en-GB" sz="2700" dirty="0"/>
              <a:t> But I spoke sharply to them and said, “What are you doing out here, camping around the wall? If you do this again, I will arrest you!” And that was the last time they came on the Sabbath.   </a:t>
            </a:r>
            <a:r>
              <a:rPr lang="en-GB" sz="2700" baseline="30000" dirty="0"/>
              <a:t>22</a:t>
            </a:r>
            <a:r>
              <a:rPr lang="en-GB" sz="2700" dirty="0"/>
              <a:t> Then I commanded the Levites to purify themselves and to guard the gates in order to preserve the holiness of the Sabbath.</a:t>
            </a:r>
          </a:p>
          <a:p>
            <a:r>
              <a:rPr lang="en-GB" sz="2700" dirty="0"/>
              <a:t>Remember this good deed also, O my God! Have compassion on me according to your great and unfailing love.</a:t>
            </a:r>
          </a:p>
          <a:p>
            <a:endParaRPr lang="en-GB" sz="2700" dirty="0"/>
          </a:p>
        </p:txBody>
      </p:sp>
      <p:sp>
        <p:nvSpPr>
          <p:cNvPr id="4" name="Text Placeholder 3">
            <a:extLst>
              <a:ext uri="{FF2B5EF4-FFF2-40B4-BE49-F238E27FC236}">
                <a16:creationId xmlns:a16="http://schemas.microsoft.com/office/drawing/2014/main" id="{CE4B86E4-ECD0-4FA8-8EA7-835E5992849F}"/>
              </a:ext>
            </a:extLst>
          </p:cNvPr>
          <p:cNvSpPr>
            <a:spLocks noGrp="1"/>
          </p:cNvSpPr>
          <p:nvPr>
            <p:ph type="body" sz="quarter" idx="10"/>
          </p:nvPr>
        </p:nvSpPr>
        <p:spPr/>
        <p:txBody>
          <a:bodyPr/>
          <a:lstStyle/>
          <a:p>
            <a:r>
              <a:rPr lang="en-GB"/>
              <a:t>New Living Translation</a:t>
            </a:r>
            <a:endParaRPr lang="en-GB" dirty="0"/>
          </a:p>
        </p:txBody>
      </p:sp>
    </p:spTree>
    <p:extLst>
      <p:ext uri="{BB962C8B-B14F-4D97-AF65-F5344CB8AC3E}">
        <p14:creationId xmlns:p14="http://schemas.microsoft.com/office/powerpoint/2010/main" val="31597067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4BD8C-D2A8-44BE-A8C8-FA6C77696EA1}"/>
              </a:ext>
            </a:extLst>
          </p:cNvPr>
          <p:cNvSpPr>
            <a:spLocks noGrp="1"/>
          </p:cNvSpPr>
          <p:nvPr>
            <p:ph type="title"/>
          </p:nvPr>
        </p:nvSpPr>
        <p:spPr/>
        <p:txBody>
          <a:bodyPr>
            <a:normAutofit fontScale="90000"/>
          </a:bodyPr>
          <a:lstStyle/>
          <a:p>
            <a:r>
              <a:rPr lang="en-GB"/>
              <a:t>Nehemiah 13</a:t>
            </a:r>
            <a:endParaRPr lang="en-GB" dirty="0"/>
          </a:p>
        </p:txBody>
      </p:sp>
      <p:sp>
        <p:nvSpPr>
          <p:cNvPr id="3" name="Content Placeholder 2">
            <a:extLst>
              <a:ext uri="{FF2B5EF4-FFF2-40B4-BE49-F238E27FC236}">
                <a16:creationId xmlns:a16="http://schemas.microsoft.com/office/drawing/2014/main" id="{BF18BC47-39A2-4128-8BE5-514BA47101F5}"/>
              </a:ext>
            </a:extLst>
          </p:cNvPr>
          <p:cNvSpPr>
            <a:spLocks noGrp="1"/>
          </p:cNvSpPr>
          <p:nvPr>
            <p:ph idx="1"/>
          </p:nvPr>
        </p:nvSpPr>
        <p:spPr/>
        <p:txBody>
          <a:bodyPr>
            <a:noAutofit/>
          </a:bodyPr>
          <a:lstStyle/>
          <a:p>
            <a:r>
              <a:rPr lang="en-GB" sz="2800" baseline="30000" dirty="0"/>
              <a:t>23</a:t>
            </a:r>
            <a:r>
              <a:rPr lang="en-GB" sz="2800" dirty="0"/>
              <a:t> About the same time I realized that some of the men of Judah had married women from Ashdod, Ammon, and Moab. </a:t>
            </a:r>
            <a:r>
              <a:rPr lang="en-GB" sz="2800" baseline="30000" dirty="0"/>
              <a:t>24</a:t>
            </a:r>
            <a:r>
              <a:rPr lang="en-GB" sz="2800" dirty="0"/>
              <a:t> Furthermore, half their children spoke the language of Ashdod or of some other people and could not speak the language of Judah at all. </a:t>
            </a:r>
            <a:r>
              <a:rPr lang="en-GB" sz="2800" baseline="30000" dirty="0"/>
              <a:t>25</a:t>
            </a:r>
            <a:r>
              <a:rPr lang="en-GB" sz="2800" dirty="0"/>
              <a:t> So I confronted them and called down curses on them. I beat some of them and pulled out their hair. I made them swear in the name of God that they would not let their children intermarry with the pagan people of the land.</a:t>
            </a:r>
          </a:p>
          <a:p>
            <a:endParaRPr lang="en-GB" sz="2800" dirty="0"/>
          </a:p>
        </p:txBody>
      </p:sp>
      <p:sp>
        <p:nvSpPr>
          <p:cNvPr id="4" name="Text Placeholder 3">
            <a:extLst>
              <a:ext uri="{FF2B5EF4-FFF2-40B4-BE49-F238E27FC236}">
                <a16:creationId xmlns:a16="http://schemas.microsoft.com/office/drawing/2014/main" id="{CE4B86E4-ECD0-4FA8-8EA7-835E5992849F}"/>
              </a:ext>
            </a:extLst>
          </p:cNvPr>
          <p:cNvSpPr>
            <a:spLocks noGrp="1"/>
          </p:cNvSpPr>
          <p:nvPr>
            <p:ph type="body" sz="quarter" idx="10"/>
          </p:nvPr>
        </p:nvSpPr>
        <p:spPr/>
        <p:txBody>
          <a:bodyPr/>
          <a:lstStyle/>
          <a:p>
            <a:r>
              <a:rPr lang="en-GB"/>
              <a:t>New Living Translation</a:t>
            </a:r>
            <a:endParaRPr lang="en-GB" dirty="0"/>
          </a:p>
        </p:txBody>
      </p:sp>
    </p:spTree>
    <p:extLst>
      <p:ext uri="{BB962C8B-B14F-4D97-AF65-F5344CB8AC3E}">
        <p14:creationId xmlns:p14="http://schemas.microsoft.com/office/powerpoint/2010/main" val="569531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4BD8C-D2A8-44BE-A8C8-FA6C77696EA1}"/>
              </a:ext>
            </a:extLst>
          </p:cNvPr>
          <p:cNvSpPr>
            <a:spLocks noGrp="1"/>
          </p:cNvSpPr>
          <p:nvPr>
            <p:ph type="title"/>
          </p:nvPr>
        </p:nvSpPr>
        <p:spPr/>
        <p:txBody>
          <a:bodyPr>
            <a:normAutofit fontScale="90000"/>
          </a:bodyPr>
          <a:lstStyle/>
          <a:p>
            <a:r>
              <a:rPr lang="en-GB"/>
              <a:t>Nehemiah 13</a:t>
            </a:r>
            <a:endParaRPr lang="en-GB" dirty="0"/>
          </a:p>
        </p:txBody>
      </p:sp>
      <p:sp>
        <p:nvSpPr>
          <p:cNvPr id="3" name="Content Placeholder 2">
            <a:extLst>
              <a:ext uri="{FF2B5EF4-FFF2-40B4-BE49-F238E27FC236}">
                <a16:creationId xmlns:a16="http://schemas.microsoft.com/office/drawing/2014/main" id="{BF18BC47-39A2-4128-8BE5-514BA47101F5}"/>
              </a:ext>
            </a:extLst>
          </p:cNvPr>
          <p:cNvSpPr>
            <a:spLocks noGrp="1"/>
          </p:cNvSpPr>
          <p:nvPr>
            <p:ph idx="1"/>
          </p:nvPr>
        </p:nvSpPr>
        <p:spPr>
          <a:xfrm>
            <a:off x="1251678" y="2286001"/>
            <a:ext cx="10178322" cy="3937818"/>
          </a:xfrm>
        </p:spPr>
        <p:txBody>
          <a:bodyPr>
            <a:noAutofit/>
          </a:bodyPr>
          <a:lstStyle/>
          <a:p>
            <a:r>
              <a:rPr lang="en-GB" sz="2700" baseline="30000" dirty="0"/>
              <a:t>26</a:t>
            </a:r>
            <a:r>
              <a:rPr lang="en-GB" sz="2700" dirty="0"/>
              <a:t> “Wasn’t this exactly what led King Solomon of Israel into sin?” I demanded. “There was no king from any nation who could compare to him, and God loved him and made him king over all Israel. But even he was led into sin by his foreign wives. </a:t>
            </a:r>
            <a:r>
              <a:rPr lang="en-GB" sz="2700" baseline="30000" dirty="0"/>
              <a:t>27</a:t>
            </a:r>
            <a:r>
              <a:rPr lang="en-GB" sz="2700" dirty="0"/>
              <a:t> How could you even think of committing this sinful deed and acting unfaithfully toward God by marrying foreign women?” </a:t>
            </a:r>
            <a:r>
              <a:rPr lang="en-GB" sz="2700" baseline="30000" dirty="0"/>
              <a:t>28</a:t>
            </a:r>
            <a:r>
              <a:rPr lang="en-GB" sz="2700" dirty="0"/>
              <a:t> One of the sons of </a:t>
            </a:r>
            <a:r>
              <a:rPr lang="en-GB" sz="2700" dirty="0" err="1"/>
              <a:t>Joiada</a:t>
            </a:r>
            <a:r>
              <a:rPr lang="en-GB" sz="2700" dirty="0"/>
              <a:t> son of </a:t>
            </a:r>
            <a:r>
              <a:rPr lang="en-GB" sz="2700" dirty="0" err="1"/>
              <a:t>Eliashib</a:t>
            </a:r>
            <a:r>
              <a:rPr lang="en-GB" sz="2700" dirty="0"/>
              <a:t> the high priest had married a daughter of Sanballat the </a:t>
            </a:r>
            <a:r>
              <a:rPr lang="en-GB" sz="2700" dirty="0" err="1"/>
              <a:t>Horonite</a:t>
            </a:r>
            <a:r>
              <a:rPr lang="en-GB" sz="2700" dirty="0"/>
              <a:t>, so I banished him from my presence.</a:t>
            </a:r>
          </a:p>
        </p:txBody>
      </p:sp>
      <p:sp>
        <p:nvSpPr>
          <p:cNvPr id="4" name="Text Placeholder 3">
            <a:extLst>
              <a:ext uri="{FF2B5EF4-FFF2-40B4-BE49-F238E27FC236}">
                <a16:creationId xmlns:a16="http://schemas.microsoft.com/office/drawing/2014/main" id="{CE4B86E4-ECD0-4FA8-8EA7-835E5992849F}"/>
              </a:ext>
            </a:extLst>
          </p:cNvPr>
          <p:cNvSpPr>
            <a:spLocks noGrp="1"/>
          </p:cNvSpPr>
          <p:nvPr>
            <p:ph type="body" sz="quarter" idx="10"/>
          </p:nvPr>
        </p:nvSpPr>
        <p:spPr/>
        <p:txBody>
          <a:bodyPr/>
          <a:lstStyle/>
          <a:p>
            <a:r>
              <a:rPr lang="en-GB"/>
              <a:t>New Living Translation</a:t>
            </a:r>
            <a:endParaRPr lang="en-GB" dirty="0"/>
          </a:p>
        </p:txBody>
      </p:sp>
    </p:spTree>
    <p:extLst>
      <p:ext uri="{BB962C8B-B14F-4D97-AF65-F5344CB8AC3E}">
        <p14:creationId xmlns:p14="http://schemas.microsoft.com/office/powerpoint/2010/main" val="9029196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4BD8C-D2A8-44BE-A8C8-FA6C77696EA1}"/>
              </a:ext>
            </a:extLst>
          </p:cNvPr>
          <p:cNvSpPr>
            <a:spLocks noGrp="1"/>
          </p:cNvSpPr>
          <p:nvPr>
            <p:ph type="title"/>
          </p:nvPr>
        </p:nvSpPr>
        <p:spPr/>
        <p:txBody>
          <a:bodyPr>
            <a:normAutofit fontScale="90000"/>
          </a:bodyPr>
          <a:lstStyle/>
          <a:p>
            <a:r>
              <a:rPr lang="en-GB"/>
              <a:t>Nehemiah 13</a:t>
            </a:r>
            <a:endParaRPr lang="en-GB" dirty="0"/>
          </a:p>
        </p:txBody>
      </p:sp>
      <p:sp>
        <p:nvSpPr>
          <p:cNvPr id="3" name="Content Placeholder 2">
            <a:extLst>
              <a:ext uri="{FF2B5EF4-FFF2-40B4-BE49-F238E27FC236}">
                <a16:creationId xmlns:a16="http://schemas.microsoft.com/office/drawing/2014/main" id="{BF18BC47-39A2-4128-8BE5-514BA47101F5}"/>
              </a:ext>
            </a:extLst>
          </p:cNvPr>
          <p:cNvSpPr>
            <a:spLocks noGrp="1"/>
          </p:cNvSpPr>
          <p:nvPr>
            <p:ph idx="1"/>
          </p:nvPr>
        </p:nvSpPr>
        <p:spPr/>
        <p:txBody>
          <a:bodyPr>
            <a:normAutofit/>
          </a:bodyPr>
          <a:lstStyle/>
          <a:p>
            <a:r>
              <a:rPr lang="en-GB" sz="2800" baseline="30000" dirty="0"/>
              <a:t>29</a:t>
            </a:r>
            <a:r>
              <a:rPr lang="en-GB" sz="2800" dirty="0"/>
              <a:t> Remember them, O my God, for they have defiled the priesthood and the solemn vows of the priests and Levites.</a:t>
            </a:r>
          </a:p>
          <a:p>
            <a:r>
              <a:rPr lang="en-GB" sz="2800" baseline="30000" dirty="0"/>
              <a:t>30</a:t>
            </a:r>
            <a:r>
              <a:rPr lang="en-GB" sz="2800" dirty="0"/>
              <a:t> So I purged out everything foreign and assigned tasks to the priests and Levites, making certain that each knew his work. </a:t>
            </a:r>
            <a:r>
              <a:rPr lang="en-GB" sz="2800" baseline="30000" dirty="0"/>
              <a:t>31</a:t>
            </a:r>
            <a:r>
              <a:rPr lang="en-GB" sz="2800" dirty="0"/>
              <a:t> I also made sure that the supply of wood for the altar and the first portions of the harvest were brought at the proper times.</a:t>
            </a:r>
          </a:p>
          <a:p>
            <a:r>
              <a:rPr lang="en-GB" sz="2800" dirty="0"/>
              <a:t>Remember this in my favour, O my God.</a:t>
            </a:r>
          </a:p>
        </p:txBody>
      </p:sp>
      <p:sp>
        <p:nvSpPr>
          <p:cNvPr id="4" name="Text Placeholder 3">
            <a:extLst>
              <a:ext uri="{FF2B5EF4-FFF2-40B4-BE49-F238E27FC236}">
                <a16:creationId xmlns:a16="http://schemas.microsoft.com/office/drawing/2014/main" id="{CE4B86E4-ECD0-4FA8-8EA7-835E5992849F}"/>
              </a:ext>
            </a:extLst>
          </p:cNvPr>
          <p:cNvSpPr>
            <a:spLocks noGrp="1"/>
          </p:cNvSpPr>
          <p:nvPr>
            <p:ph type="body" sz="quarter" idx="10"/>
          </p:nvPr>
        </p:nvSpPr>
        <p:spPr/>
        <p:txBody>
          <a:bodyPr/>
          <a:lstStyle/>
          <a:p>
            <a:r>
              <a:rPr lang="en-GB"/>
              <a:t>New Living Translation</a:t>
            </a:r>
            <a:endParaRPr lang="en-GB" dirty="0"/>
          </a:p>
        </p:txBody>
      </p:sp>
    </p:spTree>
    <p:extLst>
      <p:ext uri="{BB962C8B-B14F-4D97-AF65-F5344CB8AC3E}">
        <p14:creationId xmlns:p14="http://schemas.microsoft.com/office/powerpoint/2010/main" val="8857567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F4B03-C5E4-43FF-9B7C-82BA31B7E384}"/>
              </a:ext>
            </a:extLst>
          </p:cNvPr>
          <p:cNvSpPr>
            <a:spLocks noGrp="1"/>
          </p:cNvSpPr>
          <p:nvPr>
            <p:ph type="title"/>
          </p:nvPr>
        </p:nvSpPr>
        <p:spPr/>
        <p:txBody>
          <a:bodyPr/>
          <a:lstStyle/>
          <a:p>
            <a:r>
              <a:rPr lang="en-GB" dirty="0"/>
              <a:t>Key points to take away</a:t>
            </a:r>
          </a:p>
        </p:txBody>
      </p:sp>
      <p:sp>
        <p:nvSpPr>
          <p:cNvPr id="3" name="Content Placeholder 2">
            <a:extLst>
              <a:ext uri="{FF2B5EF4-FFF2-40B4-BE49-F238E27FC236}">
                <a16:creationId xmlns:a16="http://schemas.microsoft.com/office/drawing/2014/main" id="{468DCEBF-5267-41E1-8F01-9405C9E16BCB}"/>
              </a:ext>
            </a:extLst>
          </p:cNvPr>
          <p:cNvSpPr>
            <a:spLocks noGrp="1"/>
          </p:cNvSpPr>
          <p:nvPr>
            <p:ph sz="half" idx="1"/>
          </p:nvPr>
        </p:nvSpPr>
        <p:spPr/>
        <p:txBody>
          <a:bodyPr>
            <a:normAutofit fontScale="92500" lnSpcReduction="20000"/>
          </a:bodyPr>
          <a:lstStyle/>
          <a:p>
            <a:pPr marL="514350" lvl="0" indent="-514350">
              <a:buFont typeface="+mj-lt"/>
              <a:buAutoNum type="arabicPeriod"/>
            </a:pPr>
            <a:r>
              <a:rPr lang="en-GB" dirty="0"/>
              <a:t>It’s easy to make promises, it’s much harder to keep them</a:t>
            </a:r>
          </a:p>
          <a:p>
            <a:pPr marL="514350" lvl="0" indent="-514350">
              <a:buFont typeface="+mj-lt"/>
              <a:buAutoNum type="arabicPeriod"/>
            </a:pPr>
            <a:r>
              <a:rPr lang="en-GB" dirty="0"/>
              <a:t>We  need to stop compromising over things we know are wrong</a:t>
            </a:r>
          </a:p>
          <a:p>
            <a:pPr marL="514350" lvl="0" indent="-514350">
              <a:buFont typeface="+mj-lt"/>
              <a:buAutoNum type="arabicPeriod"/>
            </a:pPr>
            <a:r>
              <a:rPr lang="en-GB" dirty="0"/>
              <a:t>If we want to persevere in the things of God, we need the Holy Spirit</a:t>
            </a:r>
          </a:p>
        </p:txBody>
      </p:sp>
      <p:pic>
        <p:nvPicPr>
          <p:cNvPr id="4098" name="Picture 2" descr="8. Repentance and Revival (Nehemiah 8-13). Rebuild &amp;amp; Renew: The Post-Exilic  Books, by Ralph F. Wilson. JesusWalk Bible Study Series.">
            <a:extLst>
              <a:ext uri="{FF2B5EF4-FFF2-40B4-BE49-F238E27FC236}">
                <a16:creationId xmlns:a16="http://schemas.microsoft.com/office/drawing/2014/main" id="{F8F97880-3905-4F6A-8631-1C8DD0ABE42B}"/>
              </a:ext>
            </a:extLst>
          </p:cNvPr>
          <p:cNvPicPr>
            <a:picLocks noGrp="1" noChangeAspect="1" noChangeArrowheads="1"/>
          </p:cNvPicPr>
          <p:nvPr>
            <p:ph sz="half" idx="2"/>
          </p:nvPr>
        </p:nvPicPr>
        <p:blipFill rotWithShape="1">
          <a:blip r:embed="rId3">
            <a:extLst>
              <a:ext uri="{28A0092B-C50C-407E-A947-70E740481C1C}">
                <a14:useLocalDpi xmlns:a14="http://schemas.microsoft.com/office/drawing/2010/main" val="0"/>
              </a:ext>
            </a:extLst>
          </a:blip>
          <a:srcRect l="6805" t="3667" r="12287" b="3023"/>
          <a:stretch/>
        </p:blipFill>
        <p:spPr bwMode="auto">
          <a:xfrm>
            <a:off x="6954219" y="2286000"/>
            <a:ext cx="4475781" cy="35101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1216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81D00-6B8C-44D8-BA9F-923F6BF282DF}"/>
              </a:ext>
            </a:extLst>
          </p:cNvPr>
          <p:cNvSpPr>
            <a:spLocks noGrp="1"/>
          </p:cNvSpPr>
          <p:nvPr>
            <p:ph type="title"/>
          </p:nvPr>
        </p:nvSpPr>
        <p:spPr/>
        <p:txBody>
          <a:bodyPr/>
          <a:lstStyle/>
          <a:p>
            <a:r>
              <a:rPr lang="en-GB" dirty="0"/>
              <a:t>It’s easy to make Promises, it’s much harder to keep them</a:t>
            </a:r>
          </a:p>
        </p:txBody>
      </p:sp>
      <p:sp>
        <p:nvSpPr>
          <p:cNvPr id="3" name="Content Placeholder 2">
            <a:extLst>
              <a:ext uri="{FF2B5EF4-FFF2-40B4-BE49-F238E27FC236}">
                <a16:creationId xmlns:a16="http://schemas.microsoft.com/office/drawing/2014/main" id="{B5F7D277-FD17-4994-8A62-37B6DC736373}"/>
              </a:ext>
            </a:extLst>
          </p:cNvPr>
          <p:cNvSpPr>
            <a:spLocks noGrp="1"/>
          </p:cNvSpPr>
          <p:nvPr>
            <p:ph idx="1"/>
          </p:nvPr>
        </p:nvSpPr>
        <p:spPr>
          <a:xfrm>
            <a:off x="1251678" y="2286001"/>
            <a:ext cx="10178322" cy="3593591"/>
          </a:xfrm>
        </p:spPr>
        <p:txBody>
          <a:bodyPr>
            <a:normAutofit fontScale="85000" lnSpcReduction="10000"/>
          </a:bodyPr>
          <a:lstStyle/>
          <a:p>
            <a:r>
              <a:rPr lang="en-GB" dirty="0"/>
              <a:t>v4-9 </a:t>
            </a:r>
            <a:r>
              <a:rPr lang="en-GB" dirty="0" err="1"/>
              <a:t>Eliashib</a:t>
            </a:r>
            <a:r>
              <a:rPr lang="en-GB" dirty="0"/>
              <a:t> neglected of the house of God</a:t>
            </a:r>
          </a:p>
          <a:p>
            <a:r>
              <a:rPr lang="en-GB" dirty="0"/>
              <a:t>v10 The people stopped bringing their tithes and offerings leading to the Levites stopping their worship and returning to their homes</a:t>
            </a:r>
          </a:p>
          <a:p>
            <a:r>
              <a:rPr lang="en-GB" dirty="0"/>
              <a:t>v15 People working on the Sabbath and trading with foreigners on the Sabbath.</a:t>
            </a:r>
          </a:p>
          <a:p>
            <a:r>
              <a:rPr lang="en-GB" dirty="0"/>
              <a:t>v23 People inter-marrying with pagan nations</a:t>
            </a:r>
          </a:p>
          <a:p>
            <a:r>
              <a:rPr lang="en-GB" dirty="0"/>
              <a:t>This infiltration of pagan practices affected home, work and worship</a:t>
            </a:r>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24158346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7B88C-6BA3-4BA6-B902-C482D7DCBAE1}"/>
              </a:ext>
            </a:extLst>
          </p:cNvPr>
          <p:cNvSpPr>
            <a:spLocks noGrp="1"/>
          </p:cNvSpPr>
          <p:nvPr>
            <p:ph type="title"/>
          </p:nvPr>
        </p:nvSpPr>
        <p:spPr/>
        <p:txBody>
          <a:bodyPr/>
          <a:lstStyle/>
          <a:p>
            <a:r>
              <a:rPr lang="en-GB" dirty="0"/>
              <a:t>It’s easy to make promises, it’s much harder to keep them</a:t>
            </a:r>
          </a:p>
        </p:txBody>
      </p:sp>
      <p:sp>
        <p:nvSpPr>
          <p:cNvPr id="3" name="Content Placeholder 2">
            <a:extLst>
              <a:ext uri="{FF2B5EF4-FFF2-40B4-BE49-F238E27FC236}">
                <a16:creationId xmlns:a16="http://schemas.microsoft.com/office/drawing/2014/main" id="{849D2C50-C216-4346-996D-34A1BD815369}"/>
              </a:ext>
            </a:extLst>
          </p:cNvPr>
          <p:cNvSpPr>
            <a:spLocks noGrp="1"/>
          </p:cNvSpPr>
          <p:nvPr>
            <p:ph idx="1"/>
          </p:nvPr>
        </p:nvSpPr>
        <p:spPr/>
        <p:txBody>
          <a:bodyPr/>
          <a:lstStyle/>
          <a:p>
            <a:r>
              <a:rPr lang="en-GB" dirty="0"/>
              <a:t>It’s one thing to make promises on the mountain tops; keeping those promises in the valleys of day to day living can be much harder</a:t>
            </a:r>
          </a:p>
          <a:p>
            <a:r>
              <a:rPr lang="en-GB" dirty="0"/>
              <a:t>Promises turn into compromises and before we know it, the lines of distinction are blurred.</a:t>
            </a:r>
          </a:p>
          <a:p>
            <a:r>
              <a:rPr lang="en-GB" dirty="0"/>
              <a:t>How salty is our salt? How bright is our light?</a:t>
            </a:r>
          </a:p>
        </p:txBody>
      </p:sp>
    </p:spTree>
    <p:extLst>
      <p:ext uri="{BB962C8B-B14F-4D97-AF65-F5344CB8AC3E}">
        <p14:creationId xmlns:p14="http://schemas.microsoft.com/office/powerpoint/2010/main" val="17609599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2EA77-EB2E-4FCC-B6DB-75032DBEBA7C}"/>
              </a:ext>
            </a:extLst>
          </p:cNvPr>
          <p:cNvSpPr>
            <a:spLocks noGrp="1"/>
          </p:cNvSpPr>
          <p:nvPr>
            <p:ph type="title"/>
          </p:nvPr>
        </p:nvSpPr>
        <p:spPr/>
        <p:txBody>
          <a:bodyPr/>
          <a:lstStyle/>
          <a:p>
            <a:r>
              <a:rPr lang="en-GB" dirty="0"/>
              <a:t>We need to stop compromising over things we know are wrong</a:t>
            </a:r>
          </a:p>
        </p:txBody>
      </p:sp>
      <p:sp>
        <p:nvSpPr>
          <p:cNvPr id="3" name="Content Placeholder 2">
            <a:extLst>
              <a:ext uri="{FF2B5EF4-FFF2-40B4-BE49-F238E27FC236}">
                <a16:creationId xmlns:a16="http://schemas.microsoft.com/office/drawing/2014/main" id="{7EC8CA76-5BDC-436A-A4CD-CA180550E8DA}"/>
              </a:ext>
            </a:extLst>
          </p:cNvPr>
          <p:cNvSpPr>
            <a:spLocks noGrp="1"/>
          </p:cNvSpPr>
          <p:nvPr>
            <p:ph idx="1"/>
          </p:nvPr>
        </p:nvSpPr>
        <p:spPr/>
        <p:txBody>
          <a:bodyPr>
            <a:normAutofit fontScale="85000" lnSpcReduction="10000"/>
          </a:bodyPr>
          <a:lstStyle/>
          <a:p>
            <a:pPr marL="0" indent="0">
              <a:buNone/>
            </a:pPr>
            <a:r>
              <a:rPr lang="en-GB" b="1" dirty="0">
                <a:solidFill>
                  <a:schemeClr val="tx1"/>
                </a:solidFill>
              </a:rPr>
              <a:t>Nehemiah Spoke Out</a:t>
            </a:r>
          </a:p>
          <a:p>
            <a:r>
              <a:rPr lang="en-GB" dirty="0">
                <a:solidFill>
                  <a:schemeClr val="tx1"/>
                </a:solidFill>
              </a:rPr>
              <a:t>“Why has the temple of God been neglected?” “Why are you profaning the Sabbath in this evil way?” “What are you doing out here, camping around the wall? If you do this again, I will arrest you!” </a:t>
            </a:r>
            <a:r>
              <a:rPr lang="en-GB" b="1" baseline="30000" dirty="0">
                <a:solidFill>
                  <a:schemeClr val="tx1"/>
                </a:solidFill>
              </a:rPr>
              <a:t> </a:t>
            </a:r>
            <a:r>
              <a:rPr lang="en-GB" dirty="0">
                <a:solidFill>
                  <a:schemeClr val="tx1"/>
                </a:solidFill>
              </a:rPr>
              <a:t>“Why are you still allowing your children to inter-marry with the pagan nations? Wasn’t this exactly what led King Solomon of Israel into sin? How could you even think of committing this sinful deed and acting unfaithfully toward God by marrying foreign women?” </a:t>
            </a:r>
          </a:p>
          <a:p>
            <a:endParaRPr lang="en-GB" dirty="0"/>
          </a:p>
        </p:txBody>
      </p:sp>
    </p:spTree>
    <p:extLst>
      <p:ext uri="{BB962C8B-B14F-4D97-AF65-F5344CB8AC3E}">
        <p14:creationId xmlns:p14="http://schemas.microsoft.com/office/powerpoint/2010/main" val="297063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2EA77-EB2E-4FCC-B6DB-75032DBEBA7C}"/>
              </a:ext>
            </a:extLst>
          </p:cNvPr>
          <p:cNvSpPr>
            <a:spLocks noGrp="1"/>
          </p:cNvSpPr>
          <p:nvPr>
            <p:ph type="title"/>
          </p:nvPr>
        </p:nvSpPr>
        <p:spPr/>
        <p:txBody>
          <a:bodyPr/>
          <a:lstStyle/>
          <a:p>
            <a:r>
              <a:rPr lang="en-GB" dirty="0"/>
              <a:t>We need to stop compromising over things we know are wrong</a:t>
            </a:r>
          </a:p>
        </p:txBody>
      </p:sp>
      <p:sp>
        <p:nvSpPr>
          <p:cNvPr id="3" name="Content Placeholder 2">
            <a:extLst>
              <a:ext uri="{FF2B5EF4-FFF2-40B4-BE49-F238E27FC236}">
                <a16:creationId xmlns:a16="http://schemas.microsoft.com/office/drawing/2014/main" id="{7EC8CA76-5BDC-436A-A4CD-CA180550E8DA}"/>
              </a:ext>
            </a:extLst>
          </p:cNvPr>
          <p:cNvSpPr>
            <a:spLocks noGrp="1"/>
          </p:cNvSpPr>
          <p:nvPr>
            <p:ph sz="half" idx="1"/>
          </p:nvPr>
        </p:nvSpPr>
        <p:spPr/>
        <p:txBody>
          <a:bodyPr>
            <a:normAutofit fontScale="85000" lnSpcReduction="20000"/>
          </a:bodyPr>
          <a:lstStyle/>
          <a:p>
            <a:pPr marL="0" indent="0">
              <a:buNone/>
            </a:pPr>
            <a:r>
              <a:rPr lang="en-GB" b="1" dirty="0"/>
              <a:t>Nehemiah Threw Out the Bad</a:t>
            </a:r>
          </a:p>
          <a:p>
            <a:r>
              <a:rPr lang="en-GB" dirty="0"/>
              <a:t>He threw out </a:t>
            </a:r>
            <a:r>
              <a:rPr lang="en-GB" dirty="0" err="1"/>
              <a:t>Tobiah</a:t>
            </a:r>
            <a:r>
              <a:rPr lang="en-GB" dirty="0"/>
              <a:t> and his belongings</a:t>
            </a:r>
          </a:p>
          <a:p>
            <a:r>
              <a:rPr lang="en-GB" dirty="0"/>
              <a:t>He purged out everything that was foreign</a:t>
            </a:r>
            <a:br>
              <a:rPr lang="en-GB" dirty="0"/>
            </a:br>
            <a:endParaRPr lang="en-GB" dirty="0"/>
          </a:p>
          <a:p>
            <a:pPr marL="0" indent="0">
              <a:buNone/>
            </a:pPr>
            <a:r>
              <a:rPr lang="en-GB" dirty="0"/>
              <a:t>What influences have we allowed into our lives that need to be thrown out?</a:t>
            </a:r>
          </a:p>
        </p:txBody>
      </p:sp>
      <p:pic>
        <p:nvPicPr>
          <p:cNvPr id="2050" name="Picture 2" descr="Practical Lessons From Nehemiah — Watchtower ONLINE LIBRARY">
            <a:extLst>
              <a:ext uri="{FF2B5EF4-FFF2-40B4-BE49-F238E27FC236}">
                <a16:creationId xmlns:a16="http://schemas.microsoft.com/office/drawing/2014/main" id="{33F9E968-AEC3-4FA1-B43F-50CCB88C069A}"/>
              </a:ext>
            </a:extLst>
          </p:cNvPr>
          <p:cNvPicPr>
            <a:picLocks noGrp="1" noChangeAspect="1" noChangeArrowheads="1"/>
          </p:cNvPicPr>
          <p:nvPr>
            <p:ph sz="half" idx="2"/>
          </p:nvPr>
        </p:nvPicPr>
        <p:blipFill>
          <a:blip r:embed="rId3" cstate="print">
            <a:extLst>
              <a:ext uri="{28A0092B-C50C-407E-A947-70E740481C1C}">
                <a14:useLocalDpi xmlns:a14="http://schemas.microsoft.com/office/drawing/2010/main" val="0"/>
              </a:ext>
            </a:extLst>
          </a:blip>
          <a:stretch>
            <a:fillRect/>
          </a:stretch>
        </p:blipFill>
        <p:spPr bwMode="auto">
          <a:xfrm>
            <a:off x="7610168" y="2285326"/>
            <a:ext cx="3324532" cy="33208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50071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759C4-AD35-4309-9C79-57BC1BF34A42}"/>
              </a:ext>
            </a:extLst>
          </p:cNvPr>
          <p:cNvSpPr>
            <a:spLocks noGrp="1"/>
          </p:cNvSpPr>
          <p:nvPr>
            <p:ph type="title"/>
          </p:nvPr>
        </p:nvSpPr>
        <p:spPr/>
        <p:txBody>
          <a:bodyPr/>
          <a:lstStyle/>
          <a:p>
            <a:r>
              <a:rPr lang="en-GB" dirty="0"/>
              <a:t>The build up to the Finale</a:t>
            </a:r>
          </a:p>
        </p:txBody>
      </p:sp>
      <p:sp>
        <p:nvSpPr>
          <p:cNvPr id="3" name="Content Placeholder 2">
            <a:extLst>
              <a:ext uri="{FF2B5EF4-FFF2-40B4-BE49-F238E27FC236}">
                <a16:creationId xmlns:a16="http://schemas.microsoft.com/office/drawing/2014/main" id="{EBA9ED67-2499-4589-903D-103D7FC4DC69}"/>
              </a:ext>
            </a:extLst>
          </p:cNvPr>
          <p:cNvSpPr>
            <a:spLocks noGrp="1"/>
          </p:cNvSpPr>
          <p:nvPr>
            <p:ph sz="half" idx="1"/>
          </p:nvPr>
        </p:nvSpPr>
        <p:spPr/>
        <p:txBody>
          <a:bodyPr>
            <a:normAutofit fontScale="70000" lnSpcReduction="20000"/>
          </a:bodyPr>
          <a:lstStyle/>
          <a:p>
            <a:r>
              <a:rPr lang="en-GB" dirty="0"/>
              <a:t>Many of the people return to their home towns</a:t>
            </a:r>
          </a:p>
          <a:p>
            <a:r>
              <a:rPr lang="en-GB" dirty="0"/>
              <a:t>Nehemiah dedicates the wall to God</a:t>
            </a:r>
          </a:p>
          <a:p>
            <a:r>
              <a:rPr lang="en-GB" dirty="0"/>
              <a:t>Nehemiah returns to Persia</a:t>
            </a:r>
          </a:p>
          <a:p>
            <a:r>
              <a:rPr lang="en-GB" dirty="0"/>
              <a:t>BUT…</a:t>
            </a:r>
          </a:p>
          <a:p>
            <a:r>
              <a:rPr lang="en-GB" dirty="0"/>
              <a:t>The nation of Israel starts to lose its way again!</a:t>
            </a:r>
          </a:p>
          <a:p>
            <a:r>
              <a:rPr lang="en-GB" dirty="0"/>
              <a:t>Nehemiah asks for permission to return to Jerusalem</a:t>
            </a:r>
          </a:p>
          <a:p>
            <a:endParaRPr lang="en-GB" dirty="0"/>
          </a:p>
        </p:txBody>
      </p:sp>
      <p:pic>
        <p:nvPicPr>
          <p:cNvPr id="1026" name="Picture 2" descr="https://jaymack.net/wp-content/uploads/2019/10/Ezra-Nehemiah-Cl-The-Dedication-of-the-Walls-of-Jerusalem.jpeg">
            <a:extLst>
              <a:ext uri="{FF2B5EF4-FFF2-40B4-BE49-F238E27FC236}">
                <a16:creationId xmlns:a16="http://schemas.microsoft.com/office/drawing/2014/main" id="{74CBBDE7-DD6E-476A-A27E-47C1BCA65F8C}"/>
              </a:ext>
            </a:extLst>
          </p:cNvPr>
          <p:cNvPicPr>
            <a:picLocks noGrp="1" noChangeAspect="1" noChangeArrowheads="1"/>
          </p:cNvPicPr>
          <p:nvPr>
            <p:ph sz="half" idx="2"/>
          </p:nvPr>
        </p:nvPicPr>
        <p:blipFill rotWithShape="1">
          <a:blip r:embed="rId3">
            <a:extLst>
              <a:ext uri="{28A0092B-C50C-407E-A947-70E740481C1C}">
                <a14:useLocalDpi xmlns:a14="http://schemas.microsoft.com/office/drawing/2010/main" val="0"/>
              </a:ext>
            </a:extLst>
          </a:blip>
          <a:srcRect l="8287" r="12619"/>
          <a:stretch/>
        </p:blipFill>
        <p:spPr bwMode="auto">
          <a:xfrm>
            <a:off x="7182465" y="2286000"/>
            <a:ext cx="4247536" cy="3619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3861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2EA77-EB2E-4FCC-B6DB-75032DBEBA7C}"/>
              </a:ext>
            </a:extLst>
          </p:cNvPr>
          <p:cNvSpPr>
            <a:spLocks noGrp="1"/>
          </p:cNvSpPr>
          <p:nvPr>
            <p:ph type="title"/>
          </p:nvPr>
        </p:nvSpPr>
        <p:spPr/>
        <p:txBody>
          <a:bodyPr/>
          <a:lstStyle/>
          <a:p>
            <a:r>
              <a:rPr lang="en-GB" dirty="0"/>
              <a:t>We need to stop compromising over things we know are wrong</a:t>
            </a:r>
          </a:p>
        </p:txBody>
      </p:sp>
      <p:sp>
        <p:nvSpPr>
          <p:cNvPr id="3" name="Content Placeholder 2">
            <a:extLst>
              <a:ext uri="{FF2B5EF4-FFF2-40B4-BE49-F238E27FC236}">
                <a16:creationId xmlns:a16="http://schemas.microsoft.com/office/drawing/2014/main" id="{7EC8CA76-5BDC-436A-A4CD-CA180550E8DA}"/>
              </a:ext>
            </a:extLst>
          </p:cNvPr>
          <p:cNvSpPr>
            <a:spLocks noGrp="1"/>
          </p:cNvSpPr>
          <p:nvPr>
            <p:ph sz="half" idx="1"/>
          </p:nvPr>
        </p:nvSpPr>
        <p:spPr/>
        <p:txBody>
          <a:bodyPr>
            <a:normAutofit fontScale="85000" lnSpcReduction="10000"/>
          </a:bodyPr>
          <a:lstStyle/>
          <a:p>
            <a:pPr marL="0" indent="0">
              <a:buNone/>
            </a:pPr>
            <a:r>
              <a:rPr lang="en-GB" b="1" dirty="0"/>
              <a:t>Nehemiah Protected the Good</a:t>
            </a:r>
          </a:p>
          <a:p>
            <a:r>
              <a:rPr lang="en-GB" dirty="0"/>
              <a:t>He put back tithes and offerings</a:t>
            </a:r>
          </a:p>
          <a:p>
            <a:r>
              <a:rPr lang="en-GB" dirty="0"/>
              <a:t>He placed guards around the walls</a:t>
            </a:r>
          </a:p>
          <a:p>
            <a:endParaRPr lang="en-GB" dirty="0"/>
          </a:p>
          <a:p>
            <a:pPr marL="0" indent="0">
              <a:buNone/>
            </a:pPr>
            <a:r>
              <a:rPr lang="en-GB" dirty="0"/>
              <a:t>What good things have been lost in your life over time?</a:t>
            </a:r>
          </a:p>
        </p:txBody>
      </p:sp>
      <p:pic>
        <p:nvPicPr>
          <p:cNvPr id="3074" name="Picture 2" descr="Nehemiah 13 Commentary | Old Testament | Matthew Henry | St-Takla.org">
            <a:extLst>
              <a:ext uri="{FF2B5EF4-FFF2-40B4-BE49-F238E27FC236}">
                <a16:creationId xmlns:a16="http://schemas.microsoft.com/office/drawing/2014/main" id="{14C97410-7CAB-49CE-9CDA-7AC8826BA71E}"/>
              </a:ext>
            </a:extLst>
          </p:cNvPr>
          <p:cNvPicPr>
            <a:picLocks noGrp="1" noChangeAspect="1" noChangeArrowheads="1"/>
          </p:cNvPicPr>
          <p:nvPr>
            <p:ph sz="half" idx="2"/>
          </p:nvPr>
        </p:nvPicPr>
        <p:blipFill rotWithShape="1">
          <a:blip r:embed="rId3">
            <a:extLst>
              <a:ext uri="{28A0092B-C50C-407E-A947-70E740481C1C}">
                <a14:useLocalDpi xmlns:a14="http://schemas.microsoft.com/office/drawing/2010/main" val="0"/>
              </a:ext>
            </a:extLst>
          </a:blip>
          <a:srcRect l="3365" r="4783"/>
          <a:stretch/>
        </p:blipFill>
        <p:spPr bwMode="auto">
          <a:xfrm>
            <a:off x="6911788" y="2285999"/>
            <a:ext cx="4400226" cy="32446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57676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2EA77-EB2E-4FCC-B6DB-75032DBEBA7C}"/>
              </a:ext>
            </a:extLst>
          </p:cNvPr>
          <p:cNvSpPr>
            <a:spLocks noGrp="1"/>
          </p:cNvSpPr>
          <p:nvPr>
            <p:ph type="title"/>
          </p:nvPr>
        </p:nvSpPr>
        <p:spPr>
          <a:xfrm>
            <a:off x="1251678" y="382385"/>
            <a:ext cx="10178322" cy="1492132"/>
          </a:xfrm>
        </p:spPr>
        <p:txBody>
          <a:bodyPr>
            <a:noAutofit/>
          </a:bodyPr>
          <a:lstStyle/>
          <a:p>
            <a:r>
              <a:rPr lang="en-GB" sz="4400" dirty="0"/>
              <a:t>If we want to persevere in the things of God, we need the Holy Spirit</a:t>
            </a:r>
          </a:p>
        </p:txBody>
      </p:sp>
      <p:sp>
        <p:nvSpPr>
          <p:cNvPr id="3" name="Content Placeholder 2">
            <a:extLst>
              <a:ext uri="{FF2B5EF4-FFF2-40B4-BE49-F238E27FC236}">
                <a16:creationId xmlns:a16="http://schemas.microsoft.com/office/drawing/2014/main" id="{7EC8CA76-5BDC-436A-A4CD-CA180550E8DA}"/>
              </a:ext>
            </a:extLst>
          </p:cNvPr>
          <p:cNvSpPr>
            <a:spLocks noGrp="1"/>
          </p:cNvSpPr>
          <p:nvPr>
            <p:ph idx="1"/>
          </p:nvPr>
        </p:nvSpPr>
        <p:spPr/>
        <p:txBody>
          <a:bodyPr>
            <a:normAutofit/>
          </a:bodyPr>
          <a:lstStyle/>
          <a:p>
            <a:pPr marL="0" indent="0">
              <a:buNone/>
            </a:pPr>
            <a:r>
              <a:rPr lang="en-GB" dirty="0"/>
              <a:t>Isaiah 43:18-19</a:t>
            </a:r>
          </a:p>
          <a:p>
            <a:pPr marL="457200" lvl="1" indent="0">
              <a:buNone/>
            </a:pPr>
            <a:r>
              <a:rPr lang="en-GB" dirty="0"/>
              <a:t>Forget the former things; do not dwell on the past. </a:t>
            </a:r>
            <a:r>
              <a:rPr lang="en-GB" baseline="30000" dirty="0"/>
              <a:t>19</a:t>
            </a:r>
            <a:r>
              <a:rPr lang="en-GB" dirty="0"/>
              <a:t> See, I am doing a new thing! Now it springs up; do you not perceive it? I am making a way in the wilderness and streams in the wasteland.</a:t>
            </a:r>
          </a:p>
          <a:p>
            <a:pPr marL="0" indent="0">
              <a:buNone/>
            </a:pPr>
            <a:endParaRPr lang="en-GB" dirty="0"/>
          </a:p>
          <a:p>
            <a:pPr marL="0" indent="0">
              <a:buNone/>
            </a:pPr>
            <a:r>
              <a:rPr lang="en-GB" dirty="0"/>
              <a:t>Nehemiah’s generation did not see this new thing</a:t>
            </a:r>
          </a:p>
        </p:txBody>
      </p:sp>
    </p:spTree>
    <p:extLst>
      <p:ext uri="{BB962C8B-B14F-4D97-AF65-F5344CB8AC3E}">
        <p14:creationId xmlns:p14="http://schemas.microsoft.com/office/powerpoint/2010/main" val="3287370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600A1-9C2D-4BC5-BDDC-433F4FA8E334}"/>
              </a:ext>
            </a:extLst>
          </p:cNvPr>
          <p:cNvSpPr>
            <a:spLocks noGrp="1"/>
          </p:cNvSpPr>
          <p:nvPr>
            <p:ph type="title"/>
          </p:nvPr>
        </p:nvSpPr>
        <p:spPr/>
        <p:txBody>
          <a:bodyPr>
            <a:noAutofit/>
          </a:bodyPr>
          <a:lstStyle/>
          <a:p>
            <a:r>
              <a:rPr lang="en-GB" sz="4400" dirty="0"/>
              <a:t>If we want to persevere in the things of God, we need the Holy Spirit</a:t>
            </a:r>
          </a:p>
        </p:txBody>
      </p:sp>
      <p:sp>
        <p:nvSpPr>
          <p:cNvPr id="3" name="Content Placeholder 2">
            <a:extLst>
              <a:ext uri="{FF2B5EF4-FFF2-40B4-BE49-F238E27FC236}">
                <a16:creationId xmlns:a16="http://schemas.microsoft.com/office/drawing/2014/main" id="{F4E47CF8-D785-4B0A-B2D8-72928F808DFB}"/>
              </a:ext>
            </a:extLst>
          </p:cNvPr>
          <p:cNvSpPr>
            <a:spLocks noGrp="1"/>
          </p:cNvSpPr>
          <p:nvPr>
            <p:ph idx="1"/>
          </p:nvPr>
        </p:nvSpPr>
        <p:spPr/>
        <p:txBody>
          <a:bodyPr>
            <a:normAutofit/>
          </a:bodyPr>
          <a:lstStyle/>
          <a:p>
            <a:pPr marL="0" indent="0">
              <a:buNone/>
            </a:pPr>
            <a:r>
              <a:rPr lang="en-GB" dirty="0"/>
              <a:t>Jeremiah 6:16</a:t>
            </a:r>
          </a:p>
          <a:p>
            <a:pPr marL="457200" lvl="1" indent="0">
              <a:buNone/>
            </a:pPr>
            <a:r>
              <a:rPr lang="en-GB" dirty="0"/>
              <a:t> This is what the Lord says:  “Stand at the crossroads and look; ask for the ancient paths, ask where the good way is, and walk in it, and you will find rest for your souls.”</a:t>
            </a:r>
          </a:p>
          <a:p>
            <a:pPr marL="457200" lvl="1" indent="0">
              <a:buNone/>
            </a:pPr>
            <a:endParaRPr lang="en-GB" dirty="0"/>
          </a:p>
          <a:p>
            <a:pPr marL="0" indent="0">
              <a:buNone/>
            </a:pPr>
            <a:r>
              <a:rPr lang="en-GB" dirty="0"/>
              <a:t>It’s time for the church to return to living in the power of the Holy Spirit – the good way.</a:t>
            </a:r>
          </a:p>
          <a:p>
            <a:endParaRPr lang="en-GB" dirty="0"/>
          </a:p>
        </p:txBody>
      </p:sp>
    </p:spTree>
    <p:extLst>
      <p:ext uri="{BB962C8B-B14F-4D97-AF65-F5344CB8AC3E}">
        <p14:creationId xmlns:p14="http://schemas.microsoft.com/office/powerpoint/2010/main" val="15169177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81D00-6B8C-44D8-BA9F-923F6BF282DF}"/>
              </a:ext>
            </a:extLst>
          </p:cNvPr>
          <p:cNvSpPr>
            <a:spLocks noGrp="1"/>
          </p:cNvSpPr>
          <p:nvPr>
            <p:ph type="title"/>
          </p:nvPr>
        </p:nvSpPr>
        <p:spPr/>
        <p:txBody>
          <a:bodyPr/>
          <a:lstStyle/>
          <a:p>
            <a:r>
              <a:rPr lang="en-GB" dirty="0"/>
              <a:t>Promises, Promises, Promises</a:t>
            </a:r>
          </a:p>
        </p:txBody>
      </p:sp>
      <p:sp>
        <p:nvSpPr>
          <p:cNvPr id="3" name="Content Placeholder 2">
            <a:extLst>
              <a:ext uri="{FF2B5EF4-FFF2-40B4-BE49-F238E27FC236}">
                <a16:creationId xmlns:a16="http://schemas.microsoft.com/office/drawing/2014/main" id="{B5F7D277-FD17-4994-8A62-37B6DC736373}"/>
              </a:ext>
            </a:extLst>
          </p:cNvPr>
          <p:cNvSpPr>
            <a:spLocks noGrp="1"/>
          </p:cNvSpPr>
          <p:nvPr>
            <p:ph idx="1"/>
          </p:nvPr>
        </p:nvSpPr>
        <p:spPr>
          <a:xfrm>
            <a:off x="1251678" y="2286001"/>
            <a:ext cx="10178322" cy="3593591"/>
          </a:xfrm>
        </p:spPr>
        <p:txBody>
          <a:bodyPr>
            <a:normAutofit fontScale="70000" lnSpcReduction="20000"/>
          </a:bodyPr>
          <a:lstStyle/>
          <a:p>
            <a:pPr marL="514350" indent="-514350">
              <a:buFont typeface="+mj-lt"/>
              <a:buAutoNum type="arabicPeriod"/>
            </a:pPr>
            <a:r>
              <a:rPr lang="en-GB" dirty="0"/>
              <a:t>Not give their sons or daughters in marriage to people of other religions. (v. 30)</a:t>
            </a:r>
          </a:p>
          <a:p>
            <a:pPr marL="514350" indent="-514350">
              <a:buFont typeface="+mj-lt"/>
              <a:buAutoNum type="arabicPeriod"/>
            </a:pPr>
            <a:r>
              <a:rPr lang="en-GB" dirty="0"/>
              <a:t>Not do business with the neighbouring people groups on the Sabbath. (v. 31)</a:t>
            </a:r>
          </a:p>
          <a:p>
            <a:pPr marL="514350" indent="-514350">
              <a:buFont typeface="+mj-lt"/>
              <a:buAutoNum type="arabicPeriod"/>
            </a:pPr>
            <a:r>
              <a:rPr lang="en-GB" dirty="0"/>
              <a:t>Give money towards the Temple needs. (v. 32-33)</a:t>
            </a:r>
          </a:p>
          <a:p>
            <a:pPr marL="514350" indent="-514350">
              <a:buFont typeface="+mj-lt"/>
              <a:buAutoNum type="arabicPeriod"/>
            </a:pPr>
            <a:r>
              <a:rPr lang="en-GB" dirty="0"/>
              <a:t>Have the priests and Levites alternate their work. (v. 34)</a:t>
            </a:r>
          </a:p>
          <a:p>
            <a:pPr marL="514350" indent="-514350">
              <a:buFont typeface="+mj-lt"/>
              <a:buAutoNum type="arabicPeriod"/>
            </a:pPr>
            <a:r>
              <a:rPr lang="en-GB" dirty="0"/>
              <a:t>Bring the first fruits of their crops to the Temple. (v. 35)</a:t>
            </a:r>
          </a:p>
          <a:p>
            <a:pPr marL="514350" indent="-514350">
              <a:buFont typeface="+mj-lt"/>
              <a:buAutoNum type="arabicPeriod"/>
            </a:pPr>
            <a:r>
              <a:rPr lang="en-GB" dirty="0"/>
              <a:t>Bring the first born of their sons and cattle to the Temple for consecration. (v. 36)</a:t>
            </a:r>
          </a:p>
          <a:p>
            <a:pPr marL="514350" indent="-514350">
              <a:buFont typeface="+mj-lt"/>
              <a:buAutoNum type="arabicPeriod"/>
            </a:pPr>
            <a:r>
              <a:rPr lang="en-GB" dirty="0"/>
              <a:t>Bring the first of their food supplies and their tithes to fill the storehouses of the Temple treasury. (v. 37-39)</a:t>
            </a:r>
          </a:p>
          <a:p>
            <a:pPr marL="514350" indent="-514350">
              <a:buFont typeface="+mj-lt"/>
              <a:buAutoNum type="arabicPeriod"/>
            </a:pPr>
            <a:r>
              <a:rPr lang="en-GB" dirty="0"/>
              <a:t>Not neglect the house of God. (v. 39)</a:t>
            </a:r>
          </a:p>
          <a:p>
            <a:pPr marL="514350" indent="-514350">
              <a:buFont typeface="+mj-lt"/>
              <a:buAutoNum type="arabicPeriod"/>
            </a:pPr>
            <a:endParaRPr lang="en-GB" dirty="0"/>
          </a:p>
        </p:txBody>
      </p:sp>
    </p:spTree>
    <p:extLst>
      <p:ext uri="{BB962C8B-B14F-4D97-AF65-F5344CB8AC3E}">
        <p14:creationId xmlns:p14="http://schemas.microsoft.com/office/powerpoint/2010/main" val="10062750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4BD8C-D2A8-44BE-A8C8-FA6C77696EA1}"/>
              </a:ext>
            </a:extLst>
          </p:cNvPr>
          <p:cNvSpPr>
            <a:spLocks noGrp="1"/>
          </p:cNvSpPr>
          <p:nvPr>
            <p:ph type="title"/>
          </p:nvPr>
        </p:nvSpPr>
        <p:spPr/>
        <p:txBody>
          <a:bodyPr>
            <a:normAutofit fontScale="90000"/>
          </a:bodyPr>
          <a:lstStyle/>
          <a:p>
            <a:r>
              <a:rPr lang="en-GB" dirty="0"/>
              <a:t>Nehemiah 13</a:t>
            </a:r>
          </a:p>
        </p:txBody>
      </p:sp>
      <p:sp>
        <p:nvSpPr>
          <p:cNvPr id="3" name="Content Placeholder 2">
            <a:extLst>
              <a:ext uri="{FF2B5EF4-FFF2-40B4-BE49-F238E27FC236}">
                <a16:creationId xmlns:a16="http://schemas.microsoft.com/office/drawing/2014/main" id="{BF18BC47-39A2-4128-8BE5-514BA47101F5}"/>
              </a:ext>
            </a:extLst>
          </p:cNvPr>
          <p:cNvSpPr>
            <a:spLocks noGrp="1"/>
          </p:cNvSpPr>
          <p:nvPr>
            <p:ph idx="1"/>
          </p:nvPr>
        </p:nvSpPr>
        <p:spPr>
          <a:xfrm>
            <a:off x="1251678" y="2286001"/>
            <a:ext cx="10178322" cy="3937818"/>
          </a:xfrm>
        </p:spPr>
        <p:txBody>
          <a:bodyPr>
            <a:normAutofit/>
          </a:bodyPr>
          <a:lstStyle/>
          <a:p>
            <a:r>
              <a:rPr lang="en-GB" sz="2800" baseline="30000" dirty="0"/>
              <a:t>1</a:t>
            </a:r>
            <a:r>
              <a:rPr lang="en-GB" sz="2800" dirty="0"/>
              <a:t> On that same day, as the Book of Moses was being read to the people, the passage was found that said no Ammonite or Moabite should ever be permitted to enter the assembly of God. </a:t>
            </a:r>
            <a:r>
              <a:rPr lang="en-GB" sz="2800" baseline="30000" dirty="0"/>
              <a:t>2</a:t>
            </a:r>
            <a:r>
              <a:rPr lang="en-GB" sz="2800" dirty="0"/>
              <a:t> For they had not provided the Israelites with food and water in the wilderness. Instead, they hired Balaam to curse them, though our God turned the curse into a blessing. </a:t>
            </a:r>
            <a:r>
              <a:rPr lang="en-GB" sz="2800" baseline="30000" dirty="0"/>
              <a:t>3</a:t>
            </a:r>
            <a:r>
              <a:rPr lang="en-GB" sz="2800" dirty="0"/>
              <a:t> When this passage of the Law was read, all those of foreign descent were immediately excluded from the assembly.</a:t>
            </a:r>
          </a:p>
          <a:p>
            <a:endParaRPr lang="en-GB" sz="2800" dirty="0"/>
          </a:p>
        </p:txBody>
      </p:sp>
      <p:sp>
        <p:nvSpPr>
          <p:cNvPr id="4" name="Text Placeholder 3">
            <a:extLst>
              <a:ext uri="{FF2B5EF4-FFF2-40B4-BE49-F238E27FC236}">
                <a16:creationId xmlns:a16="http://schemas.microsoft.com/office/drawing/2014/main" id="{CE4B86E4-ECD0-4FA8-8EA7-835E5992849F}"/>
              </a:ext>
            </a:extLst>
          </p:cNvPr>
          <p:cNvSpPr>
            <a:spLocks noGrp="1"/>
          </p:cNvSpPr>
          <p:nvPr>
            <p:ph type="body" sz="quarter" idx="10"/>
          </p:nvPr>
        </p:nvSpPr>
        <p:spPr/>
        <p:txBody>
          <a:bodyPr/>
          <a:lstStyle/>
          <a:p>
            <a:r>
              <a:rPr lang="en-GB" dirty="0"/>
              <a:t>New Living Translation</a:t>
            </a:r>
          </a:p>
        </p:txBody>
      </p:sp>
    </p:spTree>
    <p:extLst>
      <p:ext uri="{BB962C8B-B14F-4D97-AF65-F5344CB8AC3E}">
        <p14:creationId xmlns:p14="http://schemas.microsoft.com/office/powerpoint/2010/main" val="39723486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4BD8C-D2A8-44BE-A8C8-FA6C77696EA1}"/>
              </a:ext>
            </a:extLst>
          </p:cNvPr>
          <p:cNvSpPr>
            <a:spLocks noGrp="1"/>
          </p:cNvSpPr>
          <p:nvPr>
            <p:ph type="title"/>
          </p:nvPr>
        </p:nvSpPr>
        <p:spPr/>
        <p:txBody>
          <a:bodyPr>
            <a:normAutofit fontScale="90000"/>
          </a:bodyPr>
          <a:lstStyle/>
          <a:p>
            <a:r>
              <a:rPr lang="en-GB"/>
              <a:t>Nehemiah 13</a:t>
            </a:r>
            <a:endParaRPr lang="en-GB" dirty="0"/>
          </a:p>
        </p:txBody>
      </p:sp>
      <p:sp>
        <p:nvSpPr>
          <p:cNvPr id="3" name="Content Placeholder 2">
            <a:extLst>
              <a:ext uri="{FF2B5EF4-FFF2-40B4-BE49-F238E27FC236}">
                <a16:creationId xmlns:a16="http://schemas.microsoft.com/office/drawing/2014/main" id="{BF18BC47-39A2-4128-8BE5-514BA47101F5}"/>
              </a:ext>
            </a:extLst>
          </p:cNvPr>
          <p:cNvSpPr>
            <a:spLocks noGrp="1"/>
          </p:cNvSpPr>
          <p:nvPr>
            <p:ph idx="1"/>
          </p:nvPr>
        </p:nvSpPr>
        <p:spPr>
          <a:xfrm>
            <a:off x="1251678" y="2286001"/>
            <a:ext cx="10178322" cy="4189614"/>
          </a:xfrm>
        </p:spPr>
        <p:txBody>
          <a:bodyPr>
            <a:normAutofit/>
          </a:bodyPr>
          <a:lstStyle/>
          <a:p>
            <a:r>
              <a:rPr lang="en-GB" sz="2800" baseline="30000" dirty="0"/>
              <a:t>4</a:t>
            </a:r>
            <a:r>
              <a:rPr lang="en-GB" sz="2800" dirty="0"/>
              <a:t> Before this had happened, </a:t>
            </a:r>
            <a:r>
              <a:rPr lang="en-GB" sz="2800" dirty="0" err="1"/>
              <a:t>Eliashib</a:t>
            </a:r>
            <a:r>
              <a:rPr lang="en-GB" sz="2800" dirty="0"/>
              <a:t> the priest, who had been appointed as supervisor of the storerooms of the Temple of our God and who was also a relative of </a:t>
            </a:r>
            <a:r>
              <a:rPr lang="en-GB" sz="2800" dirty="0" err="1"/>
              <a:t>Tobiah</a:t>
            </a:r>
            <a:r>
              <a:rPr lang="en-GB" sz="2800" dirty="0"/>
              <a:t>, </a:t>
            </a:r>
            <a:r>
              <a:rPr lang="en-GB" sz="2800" baseline="30000" dirty="0"/>
              <a:t>5</a:t>
            </a:r>
            <a:r>
              <a:rPr lang="en-GB" sz="2800" dirty="0"/>
              <a:t> had converted a large storage room and placed it at </a:t>
            </a:r>
            <a:r>
              <a:rPr lang="en-GB" sz="2800" dirty="0" err="1"/>
              <a:t>Tobiah’s</a:t>
            </a:r>
            <a:r>
              <a:rPr lang="en-GB" sz="2800" dirty="0"/>
              <a:t> disposal. The room had previously been used for storing the grain offerings, the frankincense, various articles for the Temple, and the tithes of grain, new wine, and olive oil (which were prescribed for the Levites, the singers, and the gatekeepers), as well as the offerings for the priests.</a:t>
            </a:r>
          </a:p>
          <a:p>
            <a:endParaRPr lang="en-GB" sz="2800" dirty="0"/>
          </a:p>
        </p:txBody>
      </p:sp>
      <p:sp>
        <p:nvSpPr>
          <p:cNvPr id="4" name="Text Placeholder 3">
            <a:extLst>
              <a:ext uri="{FF2B5EF4-FFF2-40B4-BE49-F238E27FC236}">
                <a16:creationId xmlns:a16="http://schemas.microsoft.com/office/drawing/2014/main" id="{CE4B86E4-ECD0-4FA8-8EA7-835E5992849F}"/>
              </a:ext>
            </a:extLst>
          </p:cNvPr>
          <p:cNvSpPr>
            <a:spLocks noGrp="1"/>
          </p:cNvSpPr>
          <p:nvPr>
            <p:ph type="body" sz="quarter" idx="10"/>
          </p:nvPr>
        </p:nvSpPr>
        <p:spPr/>
        <p:txBody>
          <a:bodyPr/>
          <a:lstStyle/>
          <a:p>
            <a:r>
              <a:rPr lang="en-GB"/>
              <a:t>New Living Translation</a:t>
            </a:r>
            <a:endParaRPr lang="en-GB" dirty="0"/>
          </a:p>
        </p:txBody>
      </p:sp>
    </p:spTree>
    <p:extLst>
      <p:ext uri="{BB962C8B-B14F-4D97-AF65-F5344CB8AC3E}">
        <p14:creationId xmlns:p14="http://schemas.microsoft.com/office/powerpoint/2010/main" val="17593331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4BD8C-D2A8-44BE-A8C8-FA6C77696EA1}"/>
              </a:ext>
            </a:extLst>
          </p:cNvPr>
          <p:cNvSpPr>
            <a:spLocks noGrp="1"/>
          </p:cNvSpPr>
          <p:nvPr>
            <p:ph type="title"/>
          </p:nvPr>
        </p:nvSpPr>
        <p:spPr/>
        <p:txBody>
          <a:bodyPr>
            <a:normAutofit fontScale="90000"/>
          </a:bodyPr>
          <a:lstStyle/>
          <a:p>
            <a:r>
              <a:rPr lang="en-GB"/>
              <a:t>Nehemiah 13</a:t>
            </a:r>
            <a:endParaRPr lang="en-GB" dirty="0"/>
          </a:p>
        </p:txBody>
      </p:sp>
      <p:sp>
        <p:nvSpPr>
          <p:cNvPr id="3" name="Content Placeholder 2">
            <a:extLst>
              <a:ext uri="{FF2B5EF4-FFF2-40B4-BE49-F238E27FC236}">
                <a16:creationId xmlns:a16="http://schemas.microsoft.com/office/drawing/2014/main" id="{BF18BC47-39A2-4128-8BE5-514BA47101F5}"/>
              </a:ext>
            </a:extLst>
          </p:cNvPr>
          <p:cNvSpPr>
            <a:spLocks noGrp="1"/>
          </p:cNvSpPr>
          <p:nvPr>
            <p:ph idx="1"/>
          </p:nvPr>
        </p:nvSpPr>
        <p:spPr>
          <a:xfrm>
            <a:off x="1251678" y="2286001"/>
            <a:ext cx="10178322" cy="4011560"/>
          </a:xfrm>
        </p:spPr>
        <p:txBody>
          <a:bodyPr>
            <a:normAutofit/>
          </a:bodyPr>
          <a:lstStyle/>
          <a:p>
            <a:r>
              <a:rPr lang="en-GB" sz="2800" baseline="30000" dirty="0"/>
              <a:t>6</a:t>
            </a:r>
            <a:r>
              <a:rPr lang="en-GB" sz="2800" dirty="0"/>
              <a:t> I was not in Jerusalem at that time, for I had returned to King Artaxerxes of Babylon in the thirty-second year of his reign, though I later asked his permission to return. </a:t>
            </a:r>
            <a:r>
              <a:rPr lang="en-GB" sz="2800" baseline="30000" dirty="0"/>
              <a:t>7</a:t>
            </a:r>
            <a:r>
              <a:rPr lang="en-GB" sz="2800" dirty="0"/>
              <a:t> When I arrived back in Jerusalem, I learned about </a:t>
            </a:r>
            <a:r>
              <a:rPr lang="en-GB" sz="2800" dirty="0" err="1"/>
              <a:t>Eliashib’s</a:t>
            </a:r>
            <a:r>
              <a:rPr lang="en-GB" sz="2800" dirty="0"/>
              <a:t> evil deed in providing </a:t>
            </a:r>
            <a:r>
              <a:rPr lang="en-GB" sz="2800" dirty="0" err="1"/>
              <a:t>Tobiah</a:t>
            </a:r>
            <a:r>
              <a:rPr lang="en-GB" sz="2800" dirty="0"/>
              <a:t> with a room in the courtyards of the Temple of God. </a:t>
            </a:r>
            <a:r>
              <a:rPr lang="en-GB" sz="2800" baseline="30000" dirty="0"/>
              <a:t>8</a:t>
            </a:r>
            <a:r>
              <a:rPr lang="en-GB" sz="2800" dirty="0"/>
              <a:t> I became very upset and threw all of </a:t>
            </a:r>
            <a:r>
              <a:rPr lang="en-GB" sz="2800" dirty="0" err="1"/>
              <a:t>Tobiah’s</a:t>
            </a:r>
            <a:r>
              <a:rPr lang="en-GB" sz="2800" dirty="0"/>
              <a:t> belongings out of the room. </a:t>
            </a:r>
            <a:r>
              <a:rPr lang="en-GB" sz="2800" baseline="30000" dirty="0"/>
              <a:t>9</a:t>
            </a:r>
            <a:r>
              <a:rPr lang="en-GB" sz="2800" dirty="0"/>
              <a:t> Then I demanded that the rooms be purified, and I brought back the articles for God’s Temple, the grain offerings, and the frankincense.</a:t>
            </a:r>
          </a:p>
          <a:p>
            <a:endParaRPr lang="en-GB" sz="2800" dirty="0"/>
          </a:p>
        </p:txBody>
      </p:sp>
      <p:sp>
        <p:nvSpPr>
          <p:cNvPr id="4" name="Text Placeholder 3">
            <a:extLst>
              <a:ext uri="{FF2B5EF4-FFF2-40B4-BE49-F238E27FC236}">
                <a16:creationId xmlns:a16="http://schemas.microsoft.com/office/drawing/2014/main" id="{CE4B86E4-ECD0-4FA8-8EA7-835E5992849F}"/>
              </a:ext>
            </a:extLst>
          </p:cNvPr>
          <p:cNvSpPr>
            <a:spLocks noGrp="1"/>
          </p:cNvSpPr>
          <p:nvPr>
            <p:ph type="body" sz="quarter" idx="10"/>
          </p:nvPr>
        </p:nvSpPr>
        <p:spPr/>
        <p:txBody>
          <a:bodyPr/>
          <a:lstStyle/>
          <a:p>
            <a:r>
              <a:rPr lang="en-GB"/>
              <a:t>New Living Translation</a:t>
            </a:r>
            <a:endParaRPr lang="en-GB" dirty="0"/>
          </a:p>
        </p:txBody>
      </p:sp>
    </p:spTree>
    <p:extLst>
      <p:ext uri="{BB962C8B-B14F-4D97-AF65-F5344CB8AC3E}">
        <p14:creationId xmlns:p14="http://schemas.microsoft.com/office/powerpoint/2010/main" val="420088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4BD8C-D2A8-44BE-A8C8-FA6C77696EA1}"/>
              </a:ext>
            </a:extLst>
          </p:cNvPr>
          <p:cNvSpPr>
            <a:spLocks noGrp="1"/>
          </p:cNvSpPr>
          <p:nvPr>
            <p:ph type="title"/>
          </p:nvPr>
        </p:nvSpPr>
        <p:spPr/>
        <p:txBody>
          <a:bodyPr>
            <a:normAutofit fontScale="90000"/>
          </a:bodyPr>
          <a:lstStyle/>
          <a:p>
            <a:r>
              <a:rPr lang="en-GB"/>
              <a:t>Nehemiah 13</a:t>
            </a:r>
            <a:endParaRPr lang="en-GB" dirty="0"/>
          </a:p>
        </p:txBody>
      </p:sp>
      <p:sp>
        <p:nvSpPr>
          <p:cNvPr id="3" name="Content Placeholder 2">
            <a:extLst>
              <a:ext uri="{FF2B5EF4-FFF2-40B4-BE49-F238E27FC236}">
                <a16:creationId xmlns:a16="http://schemas.microsoft.com/office/drawing/2014/main" id="{BF18BC47-39A2-4128-8BE5-514BA47101F5}"/>
              </a:ext>
            </a:extLst>
          </p:cNvPr>
          <p:cNvSpPr>
            <a:spLocks noGrp="1"/>
          </p:cNvSpPr>
          <p:nvPr>
            <p:ph idx="1"/>
          </p:nvPr>
        </p:nvSpPr>
        <p:spPr/>
        <p:txBody>
          <a:bodyPr>
            <a:noAutofit/>
          </a:bodyPr>
          <a:lstStyle/>
          <a:p>
            <a:r>
              <a:rPr lang="en-GB" sz="2800" baseline="30000" dirty="0"/>
              <a:t>10</a:t>
            </a:r>
            <a:r>
              <a:rPr lang="en-GB" sz="2800" dirty="0"/>
              <a:t> I also discovered that the Levites had not been given their prescribed portions of food, so they and the singers who were to conduct the worship services had all returned to work their fields. </a:t>
            </a:r>
            <a:r>
              <a:rPr lang="en-GB" sz="2800" baseline="30000" dirty="0"/>
              <a:t>11</a:t>
            </a:r>
            <a:r>
              <a:rPr lang="en-GB" sz="2800" dirty="0"/>
              <a:t> I immediately confronted the leaders and demanded, “Why has the Temple of God been neglected?” Then I called all the Levites back again and restored them to their proper duties. </a:t>
            </a:r>
            <a:r>
              <a:rPr lang="en-GB" sz="2800" baseline="30000" dirty="0"/>
              <a:t>12</a:t>
            </a:r>
            <a:r>
              <a:rPr lang="en-GB" sz="2800" dirty="0"/>
              <a:t> And once more all the people of Judah began bringing their tithes of grain, new wine, and olive oil to the Temple storerooms.</a:t>
            </a:r>
          </a:p>
          <a:p>
            <a:endParaRPr lang="en-GB" sz="2800" dirty="0"/>
          </a:p>
        </p:txBody>
      </p:sp>
      <p:sp>
        <p:nvSpPr>
          <p:cNvPr id="4" name="Text Placeholder 3">
            <a:extLst>
              <a:ext uri="{FF2B5EF4-FFF2-40B4-BE49-F238E27FC236}">
                <a16:creationId xmlns:a16="http://schemas.microsoft.com/office/drawing/2014/main" id="{CE4B86E4-ECD0-4FA8-8EA7-835E5992849F}"/>
              </a:ext>
            </a:extLst>
          </p:cNvPr>
          <p:cNvSpPr>
            <a:spLocks noGrp="1"/>
          </p:cNvSpPr>
          <p:nvPr>
            <p:ph type="body" sz="quarter" idx="10"/>
          </p:nvPr>
        </p:nvSpPr>
        <p:spPr/>
        <p:txBody>
          <a:bodyPr/>
          <a:lstStyle/>
          <a:p>
            <a:r>
              <a:rPr lang="en-GB"/>
              <a:t>New Living Translation</a:t>
            </a:r>
            <a:endParaRPr lang="en-GB" dirty="0"/>
          </a:p>
        </p:txBody>
      </p:sp>
    </p:spTree>
    <p:extLst>
      <p:ext uri="{BB962C8B-B14F-4D97-AF65-F5344CB8AC3E}">
        <p14:creationId xmlns:p14="http://schemas.microsoft.com/office/powerpoint/2010/main" val="3895872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4BD8C-D2A8-44BE-A8C8-FA6C77696EA1}"/>
              </a:ext>
            </a:extLst>
          </p:cNvPr>
          <p:cNvSpPr>
            <a:spLocks noGrp="1"/>
          </p:cNvSpPr>
          <p:nvPr>
            <p:ph type="title"/>
          </p:nvPr>
        </p:nvSpPr>
        <p:spPr/>
        <p:txBody>
          <a:bodyPr>
            <a:normAutofit fontScale="90000"/>
          </a:bodyPr>
          <a:lstStyle/>
          <a:p>
            <a:r>
              <a:rPr lang="en-GB"/>
              <a:t>Nehemiah 13</a:t>
            </a:r>
            <a:endParaRPr lang="en-GB" dirty="0"/>
          </a:p>
        </p:txBody>
      </p:sp>
      <p:sp>
        <p:nvSpPr>
          <p:cNvPr id="3" name="Content Placeholder 2">
            <a:extLst>
              <a:ext uri="{FF2B5EF4-FFF2-40B4-BE49-F238E27FC236}">
                <a16:creationId xmlns:a16="http://schemas.microsoft.com/office/drawing/2014/main" id="{BF18BC47-39A2-4128-8BE5-514BA47101F5}"/>
              </a:ext>
            </a:extLst>
          </p:cNvPr>
          <p:cNvSpPr>
            <a:spLocks noGrp="1"/>
          </p:cNvSpPr>
          <p:nvPr>
            <p:ph idx="1"/>
          </p:nvPr>
        </p:nvSpPr>
        <p:spPr/>
        <p:txBody>
          <a:bodyPr>
            <a:normAutofit/>
          </a:bodyPr>
          <a:lstStyle/>
          <a:p>
            <a:r>
              <a:rPr lang="en-GB" sz="2800" baseline="30000" dirty="0"/>
              <a:t>13</a:t>
            </a:r>
            <a:r>
              <a:rPr lang="en-GB" sz="2800" dirty="0"/>
              <a:t> I assigned supervisors for the storerooms: </a:t>
            </a:r>
            <a:r>
              <a:rPr lang="en-GB" sz="2800" dirty="0" err="1"/>
              <a:t>Shelemiah</a:t>
            </a:r>
            <a:r>
              <a:rPr lang="en-GB" sz="2800" dirty="0"/>
              <a:t> the priest, Zadok the scribe, and </a:t>
            </a:r>
            <a:r>
              <a:rPr lang="en-GB" sz="2800" dirty="0" err="1"/>
              <a:t>Pedaiah</a:t>
            </a:r>
            <a:r>
              <a:rPr lang="en-GB" sz="2800" dirty="0"/>
              <a:t>, one of the Levites. And I appointed Hanan son of </a:t>
            </a:r>
            <a:r>
              <a:rPr lang="en-GB" sz="2800" dirty="0" err="1"/>
              <a:t>Zaccur</a:t>
            </a:r>
            <a:r>
              <a:rPr lang="en-GB" sz="2800" dirty="0"/>
              <a:t> and grandson of </a:t>
            </a:r>
            <a:r>
              <a:rPr lang="en-GB" sz="2800" dirty="0" err="1"/>
              <a:t>Mattaniah</a:t>
            </a:r>
            <a:r>
              <a:rPr lang="en-GB" sz="2800" dirty="0"/>
              <a:t> as their assistant. These men had an excellent reputation, and it was their job to make honest distributions to their fellow Levites.</a:t>
            </a:r>
          </a:p>
          <a:p>
            <a:r>
              <a:rPr lang="en-GB" sz="2800" baseline="30000" dirty="0"/>
              <a:t>14</a:t>
            </a:r>
            <a:r>
              <a:rPr lang="en-GB" sz="2800" dirty="0"/>
              <a:t> Remember this good deed, O my God, and do not forget all that I have faithfully done for the Temple of my God and its services.</a:t>
            </a:r>
          </a:p>
        </p:txBody>
      </p:sp>
      <p:sp>
        <p:nvSpPr>
          <p:cNvPr id="4" name="Text Placeholder 3">
            <a:extLst>
              <a:ext uri="{FF2B5EF4-FFF2-40B4-BE49-F238E27FC236}">
                <a16:creationId xmlns:a16="http://schemas.microsoft.com/office/drawing/2014/main" id="{CE4B86E4-ECD0-4FA8-8EA7-835E5992849F}"/>
              </a:ext>
            </a:extLst>
          </p:cNvPr>
          <p:cNvSpPr>
            <a:spLocks noGrp="1"/>
          </p:cNvSpPr>
          <p:nvPr>
            <p:ph type="body" sz="quarter" idx="10"/>
          </p:nvPr>
        </p:nvSpPr>
        <p:spPr/>
        <p:txBody>
          <a:bodyPr/>
          <a:lstStyle/>
          <a:p>
            <a:r>
              <a:rPr lang="en-GB"/>
              <a:t>New Living Translation</a:t>
            </a:r>
            <a:endParaRPr lang="en-GB" dirty="0"/>
          </a:p>
        </p:txBody>
      </p:sp>
    </p:spTree>
    <p:extLst>
      <p:ext uri="{BB962C8B-B14F-4D97-AF65-F5344CB8AC3E}">
        <p14:creationId xmlns:p14="http://schemas.microsoft.com/office/powerpoint/2010/main" val="11964723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4BD8C-D2A8-44BE-A8C8-FA6C77696EA1}"/>
              </a:ext>
            </a:extLst>
          </p:cNvPr>
          <p:cNvSpPr>
            <a:spLocks noGrp="1"/>
          </p:cNvSpPr>
          <p:nvPr>
            <p:ph type="title"/>
          </p:nvPr>
        </p:nvSpPr>
        <p:spPr/>
        <p:txBody>
          <a:bodyPr>
            <a:normAutofit fontScale="90000"/>
          </a:bodyPr>
          <a:lstStyle/>
          <a:p>
            <a:r>
              <a:rPr lang="en-GB"/>
              <a:t>Nehemiah 13</a:t>
            </a:r>
            <a:endParaRPr lang="en-GB" dirty="0"/>
          </a:p>
        </p:txBody>
      </p:sp>
      <p:sp>
        <p:nvSpPr>
          <p:cNvPr id="3" name="Content Placeholder 2">
            <a:extLst>
              <a:ext uri="{FF2B5EF4-FFF2-40B4-BE49-F238E27FC236}">
                <a16:creationId xmlns:a16="http://schemas.microsoft.com/office/drawing/2014/main" id="{BF18BC47-39A2-4128-8BE5-514BA47101F5}"/>
              </a:ext>
            </a:extLst>
          </p:cNvPr>
          <p:cNvSpPr>
            <a:spLocks noGrp="1"/>
          </p:cNvSpPr>
          <p:nvPr>
            <p:ph idx="1"/>
          </p:nvPr>
        </p:nvSpPr>
        <p:spPr>
          <a:xfrm>
            <a:off x="1251678" y="2286001"/>
            <a:ext cx="10178322" cy="3593591"/>
          </a:xfrm>
        </p:spPr>
        <p:txBody>
          <a:bodyPr>
            <a:normAutofit/>
          </a:bodyPr>
          <a:lstStyle/>
          <a:p>
            <a:r>
              <a:rPr lang="en-GB" sz="2800" baseline="30000" dirty="0"/>
              <a:t>15</a:t>
            </a:r>
            <a:r>
              <a:rPr lang="en-GB" sz="2800" dirty="0"/>
              <a:t> In those days I saw men of Judah treading out their winepresses on the Sabbath. They were also bringing in grain, loading it on donkeys, and bringing their wine, grapes, figs, and all sorts of produce to Jerusalem to sell on the Sabbath. So I rebuked them for selling their produce on that day. </a:t>
            </a:r>
            <a:r>
              <a:rPr lang="en-GB" sz="2800" baseline="30000" dirty="0"/>
              <a:t>16</a:t>
            </a:r>
            <a:r>
              <a:rPr lang="en-GB" sz="2800" dirty="0"/>
              <a:t> Some men from Tyre, who lived in Jerusalem, were bringing in fish and all kinds of merchandise. They were selling it on the Sabbath to the people of Judah—and in Jerusalem at that!</a:t>
            </a:r>
          </a:p>
        </p:txBody>
      </p:sp>
      <p:sp>
        <p:nvSpPr>
          <p:cNvPr id="4" name="Text Placeholder 3">
            <a:extLst>
              <a:ext uri="{FF2B5EF4-FFF2-40B4-BE49-F238E27FC236}">
                <a16:creationId xmlns:a16="http://schemas.microsoft.com/office/drawing/2014/main" id="{CE4B86E4-ECD0-4FA8-8EA7-835E5992849F}"/>
              </a:ext>
            </a:extLst>
          </p:cNvPr>
          <p:cNvSpPr>
            <a:spLocks noGrp="1"/>
          </p:cNvSpPr>
          <p:nvPr>
            <p:ph type="body" sz="quarter" idx="10"/>
          </p:nvPr>
        </p:nvSpPr>
        <p:spPr/>
        <p:txBody>
          <a:bodyPr/>
          <a:lstStyle/>
          <a:p>
            <a:r>
              <a:rPr lang="en-GB"/>
              <a:t>New Living Translation</a:t>
            </a:r>
            <a:endParaRPr lang="en-GB" dirty="0"/>
          </a:p>
        </p:txBody>
      </p:sp>
    </p:spTree>
    <p:extLst>
      <p:ext uri="{BB962C8B-B14F-4D97-AF65-F5344CB8AC3E}">
        <p14:creationId xmlns:p14="http://schemas.microsoft.com/office/powerpoint/2010/main" val="35921266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EA792690-4898-4EE0-8FE0-C662ECF51DCE}" vid="{0036E0B2-0E71-4FD0-8498-69E180AD0E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NLC Preaching Template 2019</Template>
  <TotalTime>2570</TotalTime>
  <Words>5948</Words>
  <Application>Microsoft Office PowerPoint</Application>
  <PresentationFormat>Widescreen</PresentationFormat>
  <Paragraphs>285</Paragraphs>
  <Slides>22</Slides>
  <Notes>22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Gill Sans MT</vt:lpstr>
      <vt:lpstr>Impact</vt:lpstr>
      <vt:lpstr>Badge</vt:lpstr>
      <vt:lpstr>Nehemiah- Finale Promises, Promises, Promises…  </vt:lpstr>
      <vt:lpstr>The build up to the Finale</vt:lpstr>
      <vt:lpstr>Promises, Promises, Promises</vt:lpstr>
      <vt:lpstr>Nehemiah 13</vt:lpstr>
      <vt:lpstr>Nehemiah 13</vt:lpstr>
      <vt:lpstr>Nehemiah 13</vt:lpstr>
      <vt:lpstr>Nehemiah 13</vt:lpstr>
      <vt:lpstr>Nehemiah 13</vt:lpstr>
      <vt:lpstr>Nehemiah 13</vt:lpstr>
      <vt:lpstr>Nehemiah 13</vt:lpstr>
      <vt:lpstr>Nehemiah 13</vt:lpstr>
      <vt:lpstr>Nehemiah 13</vt:lpstr>
      <vt:lpstr>Nehemiah 13</vt:lpstr>
      <vt:lpstr>Nehemiah 13</vt:lpstr>
      <vt:lpstr>Key points to take away</vt:lpstr>
      <vt:lpstr>It’s easy to make Promises, it’s much harder to keep them</vt:lpstr>
      <vt:lpstr>It’s easy to make promises, it’s much harder to keep them</vt:lpstr>
      <vt:lpstr>We need to stop compromising over things we know are wrong</vt:lpstr>
      <vt:lpstr>We need to stop compromising over things we know are wrong</vt:lpstr>
      <vt:lpstr>We need to stop compromising over things we know are wrong</vt:lpstr>
      <vt:lpstr>If we want to persevere in the things of God, we need the Holy Spirit</vt:lpstr>
      <vt:lpstr>If we want to persevere in the things of God, we need the Holy Spirit</vt:lpstr>
    </vt:vector>
  </TitlesOfParts>
  <Company>KHA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Our Father  A call to corporate prayer</dc:title>
  <dc:creator>Richard Brown</dc:creator>
  <cp:lastModifiedBy>Richard Brown</cp:lastModifiedBy>
  <cp:revision>144</cp:revision>
  <cp:lastPrinted>2021-11-09T10:29:47Z</cp:lastPrinted>
  <dcterms:created xsi:type="dcterms:W3CDTF">2019-12-31T14:11:08Z</dcterms:created>
  <dcterms:modified xsi:type="dcterms:W3CDTF">2021-11-17T17:13:14Z</dcterms:modified>
</cp:coreProperties>
</file>